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handoutMasterIdLst>
    <p:handoutMasterId r:id="rId18"/>
  </p:handoutMasterIdLst>
  <p:sldIdLst>
    <p:sldId id="271" r:id="rId2"/>
    <p:sldId id="257" r:id="rId3"/>
    <p:sldId id="259" r:id="rId4"/>
    <p:sldId id="260" r:id="rId5"/>
    <p:sldId id="262" r:id="rId6"/>
    <p:sldId id="261" r:id="rId7"/>
    <p:sldId id="263" r:id="rId8"/>
    <p:sldId id="265" r:id="rId9"/>
    <p:sldId id="267" r:id="rId10"/>
    <p:sldId id="268" r:id="rId11"/>
    <p:sldId id="270" r:id="rId12"/>
    <p:sldId id="269" r:id="rId13"/>
    <p:sldId id="273" r:id="rId14"/>
    <p:sldId id="272" r:id="rId15"/>
    <p:sldId id="256" r:id="rId16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Στυλ με θέμα 2 - Έμφαση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Φωτεινό στυλ 1 - Έμφαση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Μεσαίο στυλ 1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Στυλ με θέμα 1 - Έμφαση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Στυλ με θέμα 1 - Έμφαση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Στυλ με θέμα 1 - Έμφαση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Στυλ με θέμα 2 - Έμφαση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Σκούρο στυλ 1 - Έμφαση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D90E5C-10EF-4FE6-908F-4AC1F3A27CC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082E023-B4C1-4969-B40B-F6A7322CC628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l-GR" sz="2200" i="1" dirty="0" smtClean="0"/>
            <a:t>Α’ Στάδιο: </a:t>
          </a:r>
        </a:p>
        <a:p>
          <a:pPr rtl="0"/>
          <a:endParaRPr lang="el-GR" sz="2200" i="1" dirty="0" smtClean="0"/>
        </a:p>
        <a:p>
          <a:pPr rtl="0"/>
          <a:r>
            <a:rPr lang="el-GR" sz="2000" i="1" dirty="0" smtClean="0"/>
            <a:t>Λειτουργία στα πλαίσια του ολοκληρωμένου σχεδίου Δημοτικών Πολιτικών Απασχόλησης «Ανάπτυξη για όλους»</a:t>
          </a:r>
          <a:endParaRPr lang="el-GR" sz="2000" dirty="0"/>
        </a:p>
      </dgm:t>
    </dgm:pt>
    <dgm:pt modelId="{8748F764-98FB-4369-8C70-922F1C1A7E10}" type="parTrans" cxnId="{C9929D97-CEAF-43AA-B4BC-3DD7AB75C92F}">
      <dgm:prSet/>
      <dgm:spPr/>
      <dgm:t>
        <a:bodyPr/>
        <a:lstStyle/>
        <a:p>
          <a:endParaRPr lang="el-GR"/>
        </a:p>
      </dgm:t>
    </dgm:pt>
    <dgm:pt modelId="{1A06321D-E843-412F-AD1B-4616C9BA8B0A}" type="sibTrans" cxnId="{C9929D97-CEAF-43AA-B4BC-3DD7AB75C92F}">
      <dgm:prSet/>
      <dgm:spPr/>
      <dgm:t>
        <a:bodyPr/>
        <a:lstStyle/>
        <a:p>
          <a:endParaRPr lang="el-GR" dirty="0"/>
        </a:p>
      </dgm:t>
    </dgm:pt>
    <dgm:pt modelId="{1A558D6A-26B7-4805-9C77-BE10AA0858C9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l-GR" sz="2200" i="1" dirty="0" smtClean="0"/>
            <a:t>Β’ Στάδιο: </a:t>
          </a:r>
        </a:p>
        <a:p>
          <a:pPr rtl="0"/>
          <a:endParaRPr lang="el-GR" sz="2200" i="1" dirty="0" smtClean="0"/>
        </a:p>
        <a:p>
          <a:pPr rtl="0"/>
          <a:r>
            <a:rPr lang="el-GR" sz="2000" i="1" dirty="0" smtClean="0"/>
            <a:t>Διεύρυνση της δραστηριότητας  για να συνδεθεί με όλες τις αντίστοιχες δραστηριότητες του Δήμου για την τοπική ανάπτυξη</a:t>
          </a:r>
          <a:endParaRPr lang="el-GR" sz="2000" dirty="0"/>
        </a:p>
      </dgm:t>
    </dgm:pt>
    <dgm:pt modelId="{3C84F6ED-283E-4C53-9FD4-F5C9DF7051AF}" type="parTrans" cxnId="{F9C310AA-3BBD-461F-9333-36CDB827E8CB}">
      <dgm:prSet/>
      <dgm:spPr/>
      <dgm:t>
        <a:bodyPr/>
        <a:lstStyle/>
        <a:p>
          <a:endParaRPr lang="el-GR"/>
        </a:p>
      </dgm:t>
    </dgm:pt>
    <dgm:pt modelId="{43963B84-B6B8-4F9E-A5CB-D6F6C8B37DC7}" type="sibTrans" cxnId="{F9C310AA-3BBD-461F-9333-36CDB827E8CB}">
      <dgm:prSet/>
      <dgm:spPr/>
      <dgm:t>
        <a:bodyPr/>
        <a:lstStyle/>
        <a:p>
          <a:endParaRPr lang="el-GR"/>
        </a:p>
      </dgm:t>
    </dgm:pt>
    <dgm:pt modelId="{8CFDA9F9-D459-4FE0-AF29-7FC9D25AB4F9}" type="pres">
      <dgm:prSet presAssocID="{ACD90E5C-10EF-4FE6-908F-4AC1F3A27CC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9507CA6-3A88-439D-AFD6-97C853C383FB}" type="pres">
      <dgm:prSet presAssocID="{7082E023-B4C1-4969-B40B-F6A7322CC628}" presName="node" presStyleLbl="node1" presStyleIdx="0" presStyleCnt="2" custScaleY="143329" custLinFactNeighborX="-117" custLinFactNeighborY="141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03DF400-E1A4-49F2-BF07-084B5B4CE90F}" type="pres">
      <dgm:prSet presAssocID="{1A06321D-E843-412F-AD1B-4616C9BA8B0A}" presName="sibTrans" presStyleLbl="sibTrans2D1" presStyleIdx="0" presStyleCnt="1" custLinFactNeighborX="-6526" custLinFactNeighborY="1776"/>
      <dgm:spPr/>
      <dgm:t>
        <a:bodyPr/>
        <a:lstStyle/>
        <a:p>
          <a:endParaRPr lang="el-GR"/>
        </a:p>
      </dgm:t>
    </dgm:pt>
    <dgm:pt modelId="{CCA91BEE-0926-4750-AFAA-04EE473A8706}" type="pres">
      <dgm:prSet presAssocID="{1A06321D-E843-412F-AD1B-4616C9BA8B0A}" presName="connectorText" presStyleLbl="sibTrans2D1" presStyleIdx="0" presStyleCnt="1"/>
      <dgm:spPr/>
      <dgm:t>
        <a:bodyPr/>
        <a:lstStyle/>
        <a:p>
          <a:endParaRPr lang="el-GR"/>
        </a:p>
      </dgm:t>
    </dgm:pt>
    <dgm:pt modelId="{175E7C13-2FF5-4AEA-B1CF-875214A7EE87}" type="pres">
      <dgm:prSet presAssocID="{1A558D6A-26B7-4805-9C77-BE10AA0858C9}" presName="node" presStyleLbl="node1" presStyleIdx="1" presStyleCnt="2" custScaleX="107517" custScaleY="143329" custLinFactNeighborX="-3487" custLinFactNeighborY="141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9C310AA-3BBD-461F-9333-36CDB827E8CB}" srcId="{ACD90E5C-10EF-4FE6-908F-4AC1F3A27CC6}" destId="{1A558D6A-26B7-4805-9C77-BE10AA0858C9}" srcOrd="1" destOrd="0" parTransId="{3C84F6ED-283E-4C53-9FD4-F5C9DF7051AF}" sibTransId="{43963B84-B6B8-4F9E-A5CB-D6F6C8B37DC7}"/>
    <dgm:cxn modelId="{C9929D97-CEAF-43AA-B4BC-3DD7AB75C92F}" srcId="{ACD90E5C-10EF-4FE6-908F-4AC1F3A27CC6}" destId="{7082E023-B4C1-4969-B40B-F6A7322CC628}" srcOrd="0" destOrd="0" parTransId="{8748F764-98FB-4369-8C70-922F1C1A7E10}" sibTransId="{1A06321D-E843-412F-AD1B-4616C9BA8B0A}"/>
    <dgm:cxn modelId="{740AC43E-1F71-4960-A8A8-27D841D6E319}" type="presOf" srcId="{1A06321D-E843-412F-AD1B-4616C9BA8B0A}" destId="{CCA91BEE-0926-4750-AFAA-04EE473A8706}" srcOrd="1" destOrd="0" presId="urn:microsoft.com/office/officeart/2005/8/layout/process1"/>
    <dgm:cxn modelId="{E0F573AD-0992-4B29-BFCA-85CFFF0F4107}" type="presOf" srcId="{ACD90E5C-10EF-4FE6-908F-4AC1F3A27CC6}" destId="{8CFDA9F9-D459-4FE0-AF29-7FC9D25AB4F9}" srcOrd="0" destOrd="0" presId="urn:microsoft.com/office/officeart/2005/8/layout/process1"/>
    <dgm:cxn modelId="{98FE034F-8569-4759-BD5B-613DA0817D11}" type="presOf" srcId="{7082E023-B4C1-4969-B40B-F6A7322CC628}" destId="{29507CA6-3A88-439D-AFD6-97C853C383FB}" srcOrd="0" destOrd="0" presId="urn:microsoft.com/office/officeart/2005/8/layout/process1"/>
    <dgm:cxn modelId="{E32597E9-B8B5-48FD-8C1F-6FE3D434E55B}" type="presOf" srcId="{1A06321D-E843-412F-AD1B-4616C9BA8B0A}" destId="{903DF400-E1A4-49F2-BF07-084B5B4CE90F}" srcOrd="0" destOrd="0" presId="urn:microsoft.com/office/officeart/2005/8/layout/process1"/>
    <dgm:cxn modelId="{0C339241-6E80-43D9-A8B2-D01473F69D87}" type="presOf" srcId="{1A558D6A-26B7-4805-9C77-BE10AA0858C9}" destId="{175E7C13-2FF5-4AEA-B1CF-875214A7EE87}" srcOrd="0" destOrd="0" presId="urn:microsoft.com/office/officeart/2005/8/layout/process1"/>
    <dgm:cxn modelId="{A4ED71DC-CFAD-4EE7-A5D8-65AB8C33FC50}" type="presParOf" srcId="{8CFDA9F9-D459-4FE0-AF29-7FC9D25AB4F9}" destId="{29507CA6-3A88-439D-AFD6-97C853C383FB}" srcOrd="0" destOrd="0" presId="urn:microsoft.com/office/officeart/2005/8/layout/process1"/>
    <dgm:cxn modelId="{2C24C59B-E7B7-47FA-B0ED-2B1945A93531}" type="presParOf" srcId="{8CFDA9F9-D459-4FE0-AF29-7FC9D25AB4F9}" destId="{903DF400-E1A4-49F2-BF07-084B5B4CE90F}" srcOrd="1" destOrd="0" presId="urn:microsoft.com/office/officeart/2005/8/layout/process1"/>
    <dgm:cxn modelId="{18850760-2777-4B68-859B-4BC386D961E0}" type="presParOf" srcId="{903DF400-E1A4-49F2-BF07-084B5B4CE90F}" destId="{CCA91BEE-0926-4750-AFAA-04EE473A8706}" srcOrd="0" destOrd="0" presId="urn:microsoft.com/office/officeart/2005/8/layout/process1"/>
    <dgm:cxn modelId="{76D9C210-BA63-41D0-9E9D-56081BCCBAD1}" type="presParOf" srcId="{8CFDA9F9-D459-4FE0-AF29-7FC9D25AB4F9}" destId="{175E7C13-2FF5-4AEA-B1CF-875214A7EE8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159981-D932-433F-82F0-ADD4AFBEDC77}" type="doc">
      <dgm:prSet loTypeId="urn:microsoft.com/office/officeart/2005/8/layout/matrix3" loCatId="matrix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l-GR"/>
        </a:p>
      </dgm:t>
    </dgm:pt>
    <dgm:pt modelId="{8ACDD225-C6FF-4188-8DB8-F9D40F3C76C3}">
      <dgm:prSet/>
      <dgm:spPr/>
      <dgm:t>
        <a:bodyPr/>
        <a:lstStyle/>
        <a:p>
          <a:pPr rtl="0"/>
          <a:r>
            <a:rPr lang="el-GR" dirty="0" smtClean="0"/>
            <a:t>Άνεργοι</a:t>
          </a:r>
          <a:endParaRPr lang="el-GR" dirty="0"/>
        </a:p>
      </dgm:t>
    </dgm:pt>
    <dgm:pt modelId="{65F9982B-07EB-45C2-B115-52A455609074}" type="parTrans" cxnId="{A8617502-64AE-40D1-8B0C-E1B4DA897398}">
      <dgm:prSet/>
      <dgm:spPr/>
      <dgm:t>
        <a:bodyPr/>
        <a:lstStyle/>
        <a:p>
          <a:endParaRPr lang="el-GR"/>
        </a:p>
      </dgm:t>
    </dgm:pt>
    <dgm:pt modelId="{EEF60DA3-7FB8-4164-98C4-F688D2E61CC5}" type="sibTrans" cxnId="{A8617502-64AE-40D1-8B0C-E1B4DA897398}">
      <dgm:prSet/>
      <dgm:spPr/>
      <dgm:t>
        <a:bodyPr/>
        <a:lstStyle/>
        <a:p>
          <a:endParaRPr lang="el-GR"/>
        </a:p>
      </dgm:t>
    </dgm:pt>
    <dgm:pt modelId="{EA22873F-45C1-43D2-B55E-52FC30C638EE}">
      <dgm:prSet/>
      <dgm:spPr/>
      <dgm:t>
        <a:bodyPr/>
        <a:lstStyle/>
        <a:p>
          <a:pPr rtl="0"/>
          <a:r>
            <a:rPr lang="el-GR" dirty="0" smtClean="0"/>
            <a:t>Επιχειρήσεις</a:t>
          </a:r>
          <a:endParaRPr lang="el-GR" dirty="0"/>
        </a:p>
      </dgm:t>
    </dgm:pt>
    <dgm:pt modelId="{CD83362C-F5F2-4214-884D-4C809E323030}" type="parTrans" cxnId="{7D6037EF-B708-45F1-8DE2-3CCC9637751A}">
      <dgm:prSet/>
      <dgm:spPr/>
      <dgm:t>
        <a:bodyPr/>
        <a:lstStyle/>
        <a:p>
          <a:endParaRPr lang="el-GR"/>
        </a:p>
      </dgm:t>
    </dgm:pt>
    <dgm:pt modelId="{96043583-8031-4C3C-85EB-9358256ED544}" type="sibTrans" cxnId="{7D6037EF-B708-45F1-8DE2-3CCC9637751A}">
      <dgm:prSet/>
      <dgm:spPr/>
      <dgm:t>
        <a:bodyPr/>
        <a:lstStyle/>
        <a:p>
          <a:endParaRPr lang="el-GR"/>
        </a:p>
      </dgm:t>
    </dgm:pt>
    <dgm:pt modelId="{FDF9A4D5-9F9B-4EFC-8BA6-680DFCA34FF1}">
      <dgm:prSet/>
      <dgm:spPr/>
      <dgm:t>
        <a:bodyPr/>
        <a:lstStyle/>
        <a:p>
          <a:pPr rtl="0"/>
          <a:r>
            <a:rPr lang="el-GR" dirty="0" smtClean="0"/>
            <a:t>Φορείς </a:t>
          </a:r>
          <a:endParaRPr lang="el-GR" dirty="0"/>
        </a:p>
      </dgm:t>
    </dgm:pt>
    <dgm:pt modelId="{9207FDC7-3EE7-417F-B691-8CDB757AF9AC}" type="parTrans" cxnId="{F648C1F0-356F-4D7F-B64A-21666949A87F}">
      <dgm:prSet/>
      <dgm:spPr/>
      <dgm:t>
        <a:bodyPr/>
        <a:lstStyle/>
        <a:p>
          <a:endParaRPr lang="el-GR"/>
        </a:p>
      </dgm:t>
    </dgm:pt>
    <dgm:pt modelId="{A10CC15C-3022-425A-AE39-7B346F720FBE}" type="sibTrans" cxnId="{F648C1F0-356F-4D7F-B64A-21666949A87F}">
      <dgm:prSet/>
      <dgm:spPr/>
      <dgm:t>
        <a:bodyPr/>
        <a:lstStyle/>
        <a:p>
          <a:endParaRPr lang="el-GR"/>
        </a:p>
      </dgm:t>
    </dgm:pt>
    <dgm:pt modelId="{6D01E274-2CD3-4581-B67B-166F39649B10}">
      <dgm:prSet/>
      <dgm:spPr/>
      <dgm:t>
        <a:bodyPr/>
        <a:lstStyle/>
        <a:p>
          <a:pPr rtl="0"/>
          <a:r>
            <a:rPr lang="el-GR" dirty="0" smtClean="0"/>
            <a:t>Ευρύ Κοινό</a:t>
          </a:r>
          <a:endParaRPr lang="el-GR" dirty="0"/>
        </a:p>
      </dgm:t>
    </dgm:pt>
    <dgm:pt modelId="{AE115D89-A426-462A-8262-388C6A44F1B1}" type="parTrans" cxnId="{9A1CBE5C-373A-469B-8987-DDEF80EE7814}">
      <dgm:prSet/>
      <dgm:spPr/>
      <dgm:t>
        <a:bodyPr/>
        <a:lstStyle/>
        <a:p>
          <a:endParaRPr lang="el-GR"/>
        </a:p>
      </dgm:t>
    </dgm:pt>
    <dgm:pt modelId="{C60B8E02-5EDA-4FBC-9C00-1B8AA4A35D28}" type="sibTrans" cxnId="{9A1CBE5C-373A-469B-8987-DDEF80EE7814}">
      <dgm:prSet/>
      <dgm:spPr/>
      <dgm:t>
        <a:bodyPr/>
        <a:lstStyle/>
        <a:p>
          <a:endParaRPr lang="el-GR"/>
        </a:p>
      </dgm:t>
    </dgm:pt>
    <dgm:pt modelId="{49318A0A-8482-4072-AF4C-A5B8C497BFF9}">
      <dgm:prSet/>
      <dgm:spPr/>
      <dgm:t>
        <a:bodyPr/>
        <a:lstStyle/>
        <a:p>
          <a:pPr rtl="0"/>
          <a:endParaRPr lang="el-GR" i="1" dirty="0"/>
        </a:p>
      </dgm:t>
    </dgm:pt>
    <dgm:pt modelId="{94D179F6-C912-4182-A316-D5574C253A19}" type="parTrans" cxnId="{7D627A81-E97F-4AA5-9884-64E56D760D3F}">
      <dgm:prSet/>
      <dgm:spPr/>
      <dgm:t>
        <a:bodyPr/>
        <a:lstStyle/>
        <a:p>
          <a:endParaRPr lang="el-GR"/>
        </a:p>
      </dgm:t>
    </dgm:pt>
    <dgm:pt modelId="{A0644F83-486C-4316-B305-49F7A9C5C5ED}" type="sibTrans" cxnId="{7D627A81-E97F-4AA5-9884-64E56D760D3F}">
      <dgm:prSet/>
      <dgm:spPr/>
      <dgm:t>
        <a:bodyPr/>
        <a:lstStyle/>
        <a:p>
          <a:endParaRPr lang="el-GR"/>
        </a:p>
      </dgm:t>
    </dgm:pt>
    <dgm:pt modelId="{669B2897-78D5-4A51-83D3-4080D558309F}" type="pres">
      <dgm:prSet presAssocID="{68159981-D932-433F-82F0-ADD4AFBEDC7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10D6DA1-498E-47BC-BF4C-E275DF32AD6E}" type="pres">
      <dgm:prSet presAssocID="{68159981-D932-433F-82F0-ADD4AFBEDC77}" presName="diamond" presStyleLbl="bgShp" presStyleIdx="0" presStyleCn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E7359982-F5B3-40CF-97AC-7ABD504E84EA}" type="pres">
      <dgm:prSet presAssocID="{68159981-D932-433F-82F0-ADD4AFBEDC7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FC75348-F3B6-4D48-8DAB-749BE15EC109}" type="pres">
      <dgm:prSet presAssocID="{68159981-D932-433F-82F0-ADD4AFBEDC7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71D7EAF-36B6-467A-9B05-19A5B302E795}" type="pres">
      <dgm:prSet presAssocID="{68159981-D932-433F-82F0-ADD4AFBEDC7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83844EB-8975-4775-8310-13C7111D4A90}" type="pres">
      <dgm:prSet presAssocID="{68159981-D932-433F-82F0-ADD4AFBEDC77}" presName="quad4" presStyleLbl="node1" presStyleIdx="3" presStyleCnt="4" custLinFactNeighborX="-471" custLinFactNeighborY="19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71A3EBB-10D9-4DEA-B51F-C92D41A5ED52}" type="presOf" srcId="{68159981-D932-433F-82F0-ADD4AFBEDC77}" destId="{669B2897-78D5-4A51-83D3-4080D558309F}" srcOrd="0" destOrd="0" presId="urn:microsoft.com/office/officeart/2005/8/layout/matrix3"/>
    <dgm:cxn modelId="{55B1D3F2-1827-4895-B76C-C7C27AF811ED}" type="presOf" srcId="{EA22873F-45C1-43D2-B55E-52FC30C638EE}" destId="{BFC75348-F3B6-4D48-8DAB-749BE15EC109}" srcOrd="0" destOrd="0" presId="urn:microsoft.com/office/officeart/2005/8/layout/matrix3"/>
    <dgm:cxn modelId="{7465C169-1E20-4E81-AAEC-74E6B57D21A5}" type="presOf" srcId="{8ACDD225-C6FF-4188-8DB8-F9D40F3C76C3}" destId="{E7359982-F5B3-40CF-97AC-7ABD504E84EA}" srcOrd="0" destOrd="0" presId="urn:microsoft.com/office/officeart/2005/8/layout/matrix3"/>
    <dgm:cxn modelId="{9A1CBE5C-373A-469B-8987-DDEF80EE7814}" srcId="{68159981-D932-433F-82F0-ADD4AFBEDC77}" destId="{6D01E274-2CD3-4581-B67B-166F39649B10}" srcOrd="3" destOrd="0" parTransId="{AE115D89-A426-462A-8262-388C6A44F1B1}" sibTransId="{C60B8E02-5EDA-4FBC-9C00-1B8AA4A35D28}"/>
    <dgm:cxn modelId="{A8617502-64AE-40D1-8B0C-E1B4DA897398}" srcId="{68159981-D932-433F-82F0-ADD4AFBEDC77}" destId="{8ACDD225-C6FF-4188-8DB8-F9D40F3C76C3}" srcOrd="0" destOrd="0" parTransId="{65F9982B-07EB-45C2-B115-52A455609074}" sibTransId="{EEF60DA3-7FB8-4164-98C4-F688D2E61CC5}"/>
    <dgm:cxn modelId="{F9412A4D-A8E9-4B2F-B8EF-28C2FA21508C}" type="presOf" srcId="{FDF9A4D5-9F9B-4EFC-8BA6-680DFCA34FF1}" destId="{971D7EAF-36B6-467A-9B05-19A5B302E795}" srcOrd="0" destOrd="0" presId="urn:microsoft.com/office/officeart/2005/8/layout/matrix3"/>
    <dgm:cxn modelId="{F648C1F0-356F-4D7F-B64A-21666949A87F}" srcId="{68159981-D932-433F-82F0-ADD4AFBEDC77}" destId="{FDF9A4D5-9F9B-4EFC-8BA6-680DFCA34FF1}" srcOrd="2" destOrd="0" parTransId="{9207FDC7-3EE7-417F-B691-8CDB757AF9AC}" sibTransId="{A10CC15C-3022-425A-AE39-7B346F720FBE}"/>
    <dgm:cxn modelId="{7D627A81-E97F-4AA5-9884-64E56D760D3F}" srcId="{68159981-D932-433F-82F0-ADD4AFBEDC77}" destId="{49318A0A-8482-4072-AF4C-A5B8C497BFF9}" srcOrd="4" destOrd="0" parTransId="{94D179F6-C912-4182-A316-D5574C253A19}" sibTransId="{A0644F83-486C-4316-B305-49F7A9C5C5ED}"/>
    <dgm:cxn modelId="{7D6037EF-B708-45F1-8DE2-3CCC9637751A}" srcId="{68159981-D932-433F-82F0-ADD4AFBEDC77}" destId="{EA22873F-45C1-43D2-B55E-52FC30C638EE}" srcOrd="1" destOrd="0" parTransId="{CD83362C-F5F2-4214-884D-4C809E323030}" sibTransId="{96043583-8031-4C3C-85EB-9358256ED544}"/>
    <dgm:cxn modelId="{B097AD6A-3086-4F68-96FE-AB8418BE9667}" type="presOf" srcId="{6D01E274-2CD3-4581-B67B-166F39649B10}" destId="{C83844EB-8975-4775-8310-13C7111D4A90}" srcOrd="0" destOrd="0" presId="urn:microsoft.com/office/officeart/2005/8/layout/matrix3"/>
    <dgm:cxn modelId="{FD0B4468-FB3B-477F-B460-5696FC0C1108}" type="presParOf" srcId="{669B2897-78D5-4A51-83D3-4080D558309F}" destId="{510D6DA1-498E-47BC-BF4C-E275DF32AD6E}" srcOrd="0" destOrd="0" presId="urn:microsoft.com/office/officeart/2005/8/layout/matrix3"/>
    <dgm:cxn modelId="{1673D1D1-80EF-4A4A-8947-6B719A8E9AEE}" type="presParOf" srcId="{669B2897-78D5-4A51-83D3-4080D558309F}" destId="{E7359982-F5B3-40CF-97AC-7ABD504E84EA}" srcOrd="1" destOrd="0" presId="urn:microsoft.com/office/officeart/2005/8/layout/matrix3"/>
    <dgm:cxn modelId="{7BA82044-073E-4165-855B-03ED528A2899}" type="presParOf" srcId="{669B2897-78D5-4A51-83D3-4080D558309F}" destId="{BFC75348-F3B6-4D48-8DAB-749BE15EC109}" srcOrd="2" destOrd="0" presId="urn:microsoft.com/office/officeart/2005/8/layout/matrix3"/>
    <dgm:cxn modelId="{FBEAE966-00AB-4448-A86B-17B063CE8340}" type="presParOf" srcId="{669B2897-78D5-4A51-83D3-4080D558309F}" destId="{971D7EAF-36B6-467A-9B05-19A5B302E795}" srcOrd="3" destOrd="0" presId="urn:microsoft.com/office/officeart/2005/8/layout/matrix3"/>
    <dgm:cxn modelId="{014A8DF3-2D2C-4589-8DC5-70B0A52C424E}" type="presParOf" srcId="{669B2897-78D5-4A51-83D3-4080D558309F}" destId="{C83844EB-8975-4775-8310-13C7111D4A9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EC5EA6-45C1-428D-9A82-3B0C30A6318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99A1D90-FF47-4E2F-A320-3AD7E9CCFB7D}">
      <dgm:prSet/>
      <dgm:spPr/>
      <dgm:t>
        <a:bodyPr/>
        <a:lstStyle/>
        <a:p>
          <a:pPr rtl="0"/>
          <a:r>
            <a:rPr lang="el-GR" b="1" i="1" dirty="0" smtClean="0"/>
            <a:t>«Γραφείο Πληροφόρησης και Προώθησης της Απασχόλησης»</a:t>
          </a:r>
          <a:endParaRPr lang="el-GR" b="1" i="1" dirty="0"/>
        </a:p>
      </dgm:t>
    </dgm:pt>
    <dgm:pt modelId="{1B3FA273-6730-4C03-A052-E27BAC9C4AB6}" type="parTrans" cxnId="{7BABE683-707F-49B6-9C72-6C4CD5A0F216}">
      <dgm:prSet/>
      <dgm:spPr/>
      <dgm:t>
        <a:bodyPr/>
        <a:lstStyle/>
        <a:p>
          <a:endParaRPr lang="el-GR"/>
        </a:p>
      </dgm:t>
    </dgm:pt>
    <dgm:pt modelId="{240F8BE9-F0DB-4F9D-BB8A-73124FEF98D9}" type="sibTrans" cxnId="{7BABE683-707F-49B6-9C72-6C4CD5A0F216}">
      <dgm:prSet/>
      <dgm:spPr/>
      <dgm:t>
        <a:bodyPr/>
        <a:lstStyle/>
        <a:p>
          <a:endParaRPr lang="el-GR"/>
        </a:p>
      </dgm:t>
    </dgm:pt>
    <dgm:pt modelId="{D115AF66-AA20-4BFA-A680-713C4240B8DB}">
      <dgm:prSet/>
      <dgm:spPr/>
      <dgm:t>
        <a:bodyPr/>
        <a:lstStyle/>
        <a:p>
          <a:pPr rtl="0"/>
          <a:endParaRPr lang="el-GR" dirty="0"/>
        </a:p>
      </dgm:t>
    </dgm:pt>
    <dgm:pt modelId="{68D936AC-6093-4BAA-9C97-9E589D94549F}" type="parTrans" cxnId="{2961DC82-F7FD-40CA-83C2-DAC89EBD3AC3}">
      <dgm:prSet/>
      <dgm:spPr/>
      <dgm:t>
        <a:bodyPr/>
        <a:lstStyle/>
        <a:p>
          <a:endParaRPr lang="el-GR"/>
        </a:p>
      </dgm:t>
    </dgm:pt>
    <dgm:pt modelId="{0B609CB5-38D9-4412-94C5-EE8164519445}" type="sibTrans" cxnId="{2961DC82-F7FD-40CA-83C2-DAC89EBD3AC3}">
      <dgm:prSet/>
      <dgm:spPr/>
      <dgm:t>
        <a:bodyPr/>
        <a:lstStyle/>
        <a:p>
          <a:endParaRPr lang="el-GR"/>
        </a:p>
      </dgm:t>
    </dgm:pt>
    <dgm:pt modelId="{45DCE04C-3389-4FD6-996E-46CC63452D20}">
      <dgm:prSet/>
      <dgm:spPr/>
      <dgm:t>
        <a:bodyPr/>
        <a:lstStyle/>
        <a:p>
          <a:pPr rtl="0"/>
          <a:endParaRPr lang="el-GR" i="1" dirty="0"/>
        </a:p>
      </dgm:t>
    </dgm:pt>
    <dgm:pt modelId="{AC8C7302-8C09-40E8-B7AD-4FA2E812BEFA}" type="parTrans" cxnId="{D04793B7-346A-4724-9377-7D91E3730EC0}">
      <dgm:prSet/>
      <dgm:spPr/>
      <dgm:t>
        <a:bodyPr/>
        <a:lstStyle/>
        <a:p>
          <a:endParaRPr lang="el-GR"/>
        </a:p>
      </dgm:t>
    </dgm:pt>
    <dgm:pt modelId="{520BA05C-D1AC-41F4-A710-A81EDA24B94C}" type="sibTrans" cxnId="{D04793B7-346A-4724-9377-7D91E3730EC0}">
      <dgm:prSet/>
      <dgm:spPr/>
      <dgm:t>
        <a:bodyPr/>
        <a:lstStyle/>
        <a:p>
          <a:endParaRPr lang="el-GR"/>
        </a:p>
      </dgm:t>
    </dgm:pt>
    <dgm:pt modelId="{397FD201-3578-47CD-A265-42BCD1A5D15A}">
      <dgm:prSet/>
      <dgm:spPr/>
      <dgm:t>
        <a:bodyPr/>
        <a:lstStyle/>
        <a:p>
          <a:r>
            <a:rPr lang="el-GR" dirty="0" smtClean="0"/>
            <a:t>Δομή τεκμηρίωσης των πολιτικών απασχόλησης που αναλαμβάνονται από τον Δήμο Ασπροπύργου και Εργαλείο προώθησης των ανέργων στην αγορά εργασίας</a:t>
          </a:r>
          <a:endParaRPr lang="el-GR" dirty="0"/>
        </a:p>
      </dgm:t>
    </dgm:pt>
    <dgm:pt modelId="{389C1912-E21D-4A76-BF4C-7CE3D8408368}" type="parTrans" cxnId="{E22C8E80-485F-42E2-80D8-3C1866D3CDCC}">
      <dgm:prSet/>
      <dgm:spPr/>
      <dgm:t>
        <a:bodyPr/>
        <a:lstStyle/>
        <a:p>
          <a:endParaRPr lang="el-GR"/>
        </a:p>
      </dgm:t>
    </dgm:pt>
    <dgm:pt modelId="{F8E92D04-588C-424C-B57A-458091976049}" type="sibTrans" cxnId="{E22C8E80-485F-42E2-80D8-3C1866D3CDCC}">
      <dgm:prSet/>
      <dgm:spPr/>
      <dgm:t>
        <a:bodyPr/>
        <a:lstStyle/>
        <a:p>
          <a:endParaRPr lang="el-GR"/>
        </a:p>
      </dgm:t>
    </dgm:pt>
    <dgm:pt modelId="{E08B2435-13E3-4DB4-AA52-8EDCC54A43A1}">
      <dgm:prSet/>
      <dgm:spPr/>
      <dgm:t>
        <a:bodyPr/>
        <a:lstStyle/>
        <a:p>
          <a:r>
            <a:rPr lang="el-GR" dirty="0" smtClean="0"/>
            <a:t>Δομή σύνδεσης των αναγκών της τοπικής αγοράς σε ανθρώπινο δυναμικό και της προσφοράς εργασίας σε τοπικό επίπεδο</a:t>
          </a:r>
          <a:endParaRPr lang="el-GR" dirty="0"/>
        </a:p>
      </dgm:t>
    </dgm:pt>
    <dgm:pt modelId="{9E5EAB6B-6940-41ED-9EF2-D8E452750FE9}" type="parTrans" cxnId="{65DB85E8-233F-49FF-8A89-4C04B75EC734}">
      <dgm:prSet/>
      <dgm:spPr/>
      <dgm:t>
        <a:bodyPr/>
        <a:lstStyle/>
        <a:p>
          <a:endParaRPr lang="el-GR"/>
        </a:p>
      </dgm:t>
    </dgm:pt>
    <dgm:pt modelId="{BE45FE32-9126-483F-BA98-7097BD82E253}" type="sibTrans" cxnId="{65DB85E8-233F-49FF-8A89-4C04B75EC734}">
      <dgm:prSet/>
      <dgm:spPr/>
      <dgm:t>
        <a:bodyPr/>
        <a:lstStyle/>
        <a:p>
          <a:endParaRPr lang="el-GR"/>
        </a:p>
      </dgm:t>
    </dgm:pt>
    <dgm:pt modelId="{8759E4AB-1BAD-43AA-B4CE-AC21087B9DDC}">
      <dgm:prSet/>
      <dgm:spPr/>
      <dgm:t>
        <a:bodyPr/>
        <a:lstStyle/>
        <a:p>
          <a:r>
            <a:rPr lang="el-GR" dirty="0" smtClean="0"/>
            <a:t>Δομή σύνδεσης και διάχυσης των δράσεων και πολιτικών απασχόλησης που αναλαμβάνονται τοπικά</a:t>
          </a:r>
          <a:endParaRPr lang="el-GR" dirty="0"/>
        </a:p>
      </dgm:t>
    </dgm:pt>
    <dgm:pt modelId="{34C7DCDF-92F7-4101-ADCB-71972EC2F463}" type="parTrans" cxnId="{C5591AD7-0BD1-4760-8D97-912D9EB5E186}">
      <dgm:prSet/>
      <dgm:spPr/>
      <dgm:t>
        <a:bodyPr/>
        <a:lstStyle/>
        <a:p>
          <a:endParaRPr lang="el-GR"/>
        </a:p>
      </dgm:t>
    </dgm:pt>
    <dgm:pt modelId="{05F519B8-8E3D-4121-BD5E-2C2169088FCB}" type="sibTrans" cxnId="{C5591AD7-0BD1-4760-8D97-912D9EB5E186}">
      <dgm:prSet/>
      <dgm:spPr/>
      <dgm:t>
        <a:bodyPr/>
        <a:lstStyle/>
        <a:p>
          <a:endParaRPr lang="el-GR"/>
        </a:p>
      </dgm:t>
    </dgm:pt>
    <dgm:pt modelId="{B4EFF1ED-6AAC-49F2-BBCE-834BAB3DB9B9}">
      <dgm:prSet/>
      <dgm:spPr/>
      <dgm:t>
        <a:bodyPr/>
        <a:lstStyle/>
        <a:p>
          <a:r>
            <a:rPr lang="el-GR" dirty="0" smtClean="0"/>
            <a:t>Δομή ενημέρωσης και ευαισθητοποίησης του πληθυσμού σε θέματα απασχόλησης και σε δράσεις που αναλαμβάνονται τοπικά για την μείωση της ανεργίας</a:t>
          </a:r>
          <a:endParaRPr lang="el-GR" dirty="0"/>
        </a:p>
      </dgm:t>
    </dgm:pt>
    <dgm:pt modelId="{E4552C9A-FFD6-4582-8D8F-253C91395B60}" type="parTrans" cxnId="{0C2B519C-2DFE-42B8-A9C0-AA8DFA8BA4D7}">
      <dgm:prSet/>
      <dgm:spPr/>
      <dgm:t>
        <a:bodyPr/>
        <a:lstStyle/>
        <a:p>
          <a:endParaRPr lang="el-GR"/>
        </a:p>
      </dgm:t>
    </dgm:pt>
    <dgm:pt modelId="{84FAF305-5485-4CB3-B287-A4CCF9907311}" type="sibTrans" cxnId="{0C2B519C-2DFE-42B8-A9C0-AA8DFA8BA4D7}">
      <dgm:prSet/>
      <dgm:spPr/>
      <dgm:t>
        <a:bodyPr/>
        <a:lstStyle/>
        <a:p>
          <a:endParaRPr lang="el-GR"/>
        </a:p>
      </dgm:t>
    </dgm:pt>
    <dgm:pt modelId="{03C65E84-BD73-458E-BCA5-348B4A54E755}" type="pres">
      <dgm:prSet presAssocID="{55EC5EA6-45C1-428D-9A82-3B0C30A6318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26F9B4B-1547-4CAF-B6A3-31F361B0216B}" type="pres">
      <dgm:prSet presAssocID="{55EC5EA6-45C1-428D-9A82-3B0C30A63185}" presName="matrix" presStyleCnt="0"/>
      <dgm:spPr/>
      <dgm:t>
        <a:bodyPr/>
        <a:lstStyle/>
        <a:p>
          <a:endParaRPr lang="el-GR"/>
        </a:p>
      </dgm:t>
    </dgm:pt>
    <dgm:pt modelId="{2FD861D7-8EAC-4A9A-A3B3-4E45478F59D6}" type="pres">
      <dgm:prSet presAssocID="{55EC5EA6-45C1-428D-9A82-3B0C30A63185}" presName="tile1" presStyleLbl="node1" presStyleIdx="0" presStyleCnt="4"/>
      <dgm:spPr/>
      <dgm:t>
        <a:bodyPr/>
        <a:lstStyle/>
        <a:p>
          <a:endParaRPr lang="el-GR"/>
        </a:p>
      </dgm:t>
    </dgm:pt>
    <dgm:pt modelId="{1DCECEF4-4D5A-499D-9529-9F18FA9331AA}" type="pres">
      <dgm:prSet presAssocID="{55EC5EA6-45C1-428D-9A82-3B0C30A6318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2C4035E-19FD-46FC-A968-244789461A72}" type="pres">
      <dgm:prSet presAssocID="{55EC5EA6-45C1-428D-9A82-3B0C30A63185}" presName="tile2" presStyleLbl="node1" presStyleIdx="1" presStyleCnt="4"/>
      <dgm:spPr/>
      <dgm:t>
        <a:bodyPr/>
        <a:lstStyle/>
        <a:p>
          <a:endParaRPr lang="el-GR"/>
        </a:p>
      </dgm:t>
    </dgm:pt>
    <dgm:pt modelId="{28A1A403-C20F-4628-AEEF-F51F29434A6D}" type="pres">
      <dgm:prSet presAssocID="{55EC5EA6-45C1-428D-9A82-3B0C30A6318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2CF5F8A-7C1C-4497-8789-AF2434344A19}" type="pres">
      <dgm:prSet presAssocID="{55EC5EA6-45C1-428D-9A82-3B0C30A63185}" presName="tile3" presStyleLbl="node1" presStyleIdx="2" presStyleCnt="4"/>
      <dgm:spPr/>
      <dgm:t>
        <a:bodyPr/>
        <a:lstStyle/>
        <a:p>
          <a:endParaRPr lang="el-GR"/>
        </a:p>
      </dgm:t>
    </dgm:pt>
    <dgm:pt modelId="{C055E67C-1A24-4584-BAD4-029FCB27FA4D}" type="pres">
      <dgm:prSet presAssocID="{55EC5EA6-45C1-428D-9A82-3B0C30A6318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CED6993-9BC6-49DC-9DA5-B0EF885DAE68}" type="pres">
      <dgm:prSet presAssocID="{55EC5EA6-45C1-428D-9A82-3B0C30A63185}" presName="tile4" presStyleLbl="node1" presStyleIdx="3" presStyleCnt="4"/>
      <dgm:spPr/>
      <dgm:t>
        <a:bodyPr/>
        <a:lstStyle/>
        <a:p>
          <a:endParaRPr lang="el-GR"/>
        </a:p>
      </dgm:t>
    </dgm:pt>
    <dgm:pt modelId="{3C39F33D-4DF8-4638-808C-10AD54798722}" type="pres">
      <dgm:prSet presAssocID="{55EC5EA6-45C1-428D-9A82-3B0C30A6318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0C97F6-C4D2-446F-9B84-83C2DB9E6F67}" type="pres">
      <dgm:prSet presAssocID="{55EC5EA6-45C1-428D-9A82-3B0C30A63185}" presName="centerTile" presStyleLbl="fgShp" presStyleIdx="0" presStyleCnt="1" custScaleX="185826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FA960161-CD17-4C28-9A3A-1978439A2D32}" type="presOf" srcId="{B4EFF1ED-6AAC-49F2-BBCE-834BAB3DB9B9}" destId="{8CED6993-9BC6-49DC-9DA5-B0EF885DAE68}" srcOrd="0" destOrd="0" presId="urn:microsoft.com/office/officeart/2005/8/layout/matrix1"/>
    <dgm:cxn modelId="{0C2B519C-2DFE-42B8-A9C0-AA8DFA8BA4D7}" srcId="{B99A1D90-FF47-4E2F-A320-3AD7E9CCFB7D}" destId="{B4EFF1ED-6AAC-49F2-BBCE-834BAB3DB9B9}" srcOrd="3" destOrd="0" parTransId="{E4552C9A-FFD6-4582-8D8F-253C91395B60}" sibTransId="{84FAF305-5485-4CB3-B287-A4CCF9907311}"/>
    <dgm:cxn modelId="{E22C8E80-485F-42E2-80D8-3C1866D3CDCC}" srcId="{B99A1D90-FF47-4E2F-A320-3AD7E9CCFB7D}" destId="{397FD201-3578-47CD-A265-42BCD1A5D15A}" srcOrd="0" destOrd="0" parTransId="{389C1912-E21D-4A76-BF4C-7CE3D8408368}" sibTransId="{F8E92D04-588C-424C-B57A-458091976049}"/>
    <dgm:cxn modelId="{1B1C1589-20E9-486F-B188-597F90C5C7D9}" type="presOf" srcId="{55EC5EA6-45C1-428D-9A82-3B0C30A63185}" destId="{03C65E84-BD73-458E-BCA5-348B4A54E755}" srcOrd="0" destOrd="0" presId="urn:microsoft.com/office/officeart/2005/8/layout/matrix1"/>
    <dgm:cxn modelId="{7BABE683-707F-49B6-9C72-6C4CD5A0F216}" srcId="{55EC5EA6-45C1-428D-9A82-3B0C30A63185}" destId="{B99A1D90-FF47-4E2F-A320-3AD7E9CCFB7D}" srcOrd="0" destOrd="0" parTransId="{1B3FA273-6730-4C03-A052-E27BAC9C4AB6}" sibTransId="{240F8BE9-F0DB-4F9D-BB8A-73124FEF98D9}"/>
    <dgm:cxn modelId="{DFEABE5F-0AC9-4862-8AD0-87B0E8EACBA8}" type="presOf" srcId="{B99A1D90-FF47-4E2F-A320-3AD7E9CCFB7D}" destId="{BB0C97F6-C4D2-446F-9B84-83C2DB9E6F67}" srcOrd="0" destOrd="0" presId="urn:microsoft.com/office/officeart/2005/8/layout/matrix1"/>
    <dgm:cxn modelId="{2961DC82-F7FD-40CA-83C2-DAC89EBD3AC3}" srcId="{55EC5EA6-45C1-428D-9A82-3B0C30A63185}" destId="{D115AF66-AA20-4BFA-A680-713C4240B8DB}" srcOrd="1" destOrd="0" parTransId="{68D936AC-6093-4BAA-9C97-9E589D94549F}" sibTransId="{0B609CB5-38D9-4412-94C5-EE8164519445}"/>
    <dgm:cxn modelId="{C5591AD7-0BD1-4760-8D97-912D9EB5E186}" srcId="{B99A1D90-FF47-4E2F-A320-3AD7E9CCFB7D}" destId="{8759E4AB-1BAD-43AA-B4CE-AC21087B9DDC}" srcOrd="2" destOrd="0" parTransId="{34C7DCDF-92F7-4101-ADCB-71972EC2F463}" sibTransId="{05F519B8-8E3D-4121-BD5E-2C2169088FCB}"/>
    <dgm:cxn modelId="{DBBE9894-1DBC-40E8-8FC4-3DDB0238E49C}" type="presOf" srcId="{8759E4AB-1BAD-43AA-B4CE-AC21087B9DDC}" destId="{C055E67C-1A24-4584-BAD4-029FCB27FA4D}" srcOrd="1" destOrd="0" presId="urn:microsoft.com/office/officeart/2005/8/layout/matrix1"/>
    <dgm:cxn modelId="{1159FBE8-FBBF-4FC6-AE1B-9FCE91D8053F}" type="presOf" srcId="{397FD201-3578-47CD-A265-42BCD1A5D15A}" destId="{2FD861D7-8EAC-4A9A-A3B3-4E45478F59D6}" srcOrd="0" destOrd="0" presId="urn:microsoft.com/office/officeart/2005/8/layout/matrix1"/>
    <dgm:cxn modelId="{B4B43AAC-91B7-4EC1-9A7C-66C54E37B19D}" type="presOf" srcId="{E08B2435-13E3-4DB4-AA52-8EDCC54A43A1}" destId="{28A1A403-C20F-4628-AEEF-F51F29434A6D}" srcOrd="1" destOrd="0" presId="urn:microsoft.com/office/officeart/2005/8/layout/matrix1"/>
    <dgm:cxn modelId="{D04793B7-346A-4724-9377-7D91E3730EC0}" srcId="{55EC5EA6-45C1-428D-9A82-3B0C30A63185}" destId="{45DCE04C-3389-4FD6-996E-46CC63452D20}" srcOrd="2" destOrd="0" parTransId="{AC8C7302-8C09-40E8-B7AD-4FA2E812BEFA}" sibTransId="{520BA05C-D1AC-41F4-A710-A81EDA24B94C}"/>
    <dgm:cxn modelId="{65DB85E8-233F-49FF-8A89-4C04B75EC734}" srcId="{B99A1D90-FF47-4E2F-A320-3AD7E9CCFB7D}" destId="{E08B2435-13E3-4DB4-AA52-8EDCC54A43A1}" srcOrd="1" destOrd="0" parTransId="{9E5EAB6B-6940-41ED-9EF2-D8E452750FE9}" sibTransId="{BE45FE32-9126-483F-BA98-7097BD82E253}"/>
    <dgm:cxn modelId="{8FC37291-FDE9-491B-A802-87EBFD667936}" type="presOf" srcId="{E08B2435-13E3-4DB4-AA52-8EDCC54A43A1}" destId="{D2C4035E-19FD-46FC-A968-244789461A72}" srcOrd="0" destOrd="0" presId="urn:microsoft.com/office/officeart/2005/8/layout/matrix1"/>
    <dgm:cxn modelId="{9A2D80EA-A444-4A58-AE75-5E24A0A25523}" type="presOf" srcId="{B4EFF1ED-6AAC-49F2-BBCE-834BAB3DB9B9}" destId="{3C39F33D-4DF8-4638-808C-10AD54798722}" srcOrd="1" destOrd="0" presId="urn:microsoft.com/office/officeart/2005/8/layout/matrix1"/>
    <dgm:cxn modelId="{F8F587E6-436B-459F-B656-6E26EBA0D25F}" type="presOf" srcId="{8759E4AB-1BAD-43AA-B4CE-AC21087B9DDC}" destId="{92CF5F8A-7C1C-4497-8789-AF2434344A19}" srcOrd="0" destOrd="0" presId="urn:microsoft.com/office/officeart/2005/8/layout/matrix1"/>
    <dgm:cxn modelId="{F635C37F-92BE-47AB-9D80-08B0E09E1440}" type="presOf" srcId="{397FD201-3578-47CD-A265-42BCD1A5D15A}" destId="{1DCECEF4-4D5A-499D-9529-9F18FA9331AA}" srcOrd="1" destOrd="0" presId="urn:microsoft.com/office/officeart/2005/8/layout/matrix1"/>
    <dgm:cxn modelId="{91BE6773-DB47-4670-B19B-214D4A21F786}" type="presParOf" srcId="{03C65E84-BD73-458E-BCA5-348B4A54E755}" destId="{A26F9B4B-1547-4CAF-B6A3-31F361B0216B}" srcOrd="0" destOrd="0" presId="urn:microsoft.com/office/officeart/2005/8/layout/matrix1"/>
    <dgm:cxn modelId="{D3E92399-A5E8-4CAE-8DE1-7322050D798B}" type="presParOf" srcId="{A26F9B4B-1547-4CAF-B6A3-31F361B0216B}" destId="{2FD861D7-8EAC-4A9A-A3B3-4E45478F59D6}" srcOrd="0" destOrd="0" presId="urn:microsoft.com/office/officeart/2005/8/layout/matrix1"/>
    <dgm:cxn modelId="{F59E8740-FD93-4A16-89E6-B2B5C081B247}" type="presParOf" srcId="{A26F9B4B-1547-4CAF-B6A3-31F361B0216B}" destId="{1DCECEF4-4D5A-499D-9529-9F18FA9331AA}" srcOrd="1" destOrd="0" presId="urn:microsoft.com/office/officeart/2005/8/layout/matrix1"/>
    <dgm:cxn modelId="{75690939-9976-4127-9629-85E261509F60}" type="presParOf" srcId="{A26F9B4B-1547-4CAF-B6A3-31F361B0216B}" destId="{D2C4035E-19FD-46FC-A968-244789461A72}" srcOrd="2" destOrd="0" presId="urn:microsoft.com/office/officeart/2005/8/layout/matrix1"/>
    <dgm:cxn modelId="{D785B802-7C47-4682-B432-C1E2D51DF1D2}" type="presParOf" srcId="{A26F9B4B-1547-4CAF-B6A3-31F361B0216B}" destId="{28A1A403-C20F-4628-AEEF-F51F29434A6D}" srcOrd="3" destOrd="0" presId="urn:microsoft.com/office/officeart/2005/8/layout/matrix1"/>
    <dgm:cxn modelId="{88E5703E-F16B-4EDF-B1CE-615E72CAED13}" type="presParOf" srcId="{A26F9B4B-1547-4CAF-B6A3-31F361B0216B}" destId="{92CF5F8A-7C1C-4497-8789-AF2434344A19}" srcOrd="4" destOrd="0" presId="urn:microsoft.com/office/officeart/2005/8/layout/matrix1"/>
    <dgm:cxn modelId="{4FEAAAEF-358C-48FC-97C7-52588D313024}" type="presParOf" srcId="{A26F9B4B-1547-4CAF-B6A3-31F361B0216B}" destId="{C055E67C-1A24-4584-BAD4-029FCB27FA4D}" srcOrd="5" destOrd="0" presId="urn:microsoft.com/office/officeart/2005/8/layout/matrix1"/>
    <dgm:cxn modelId="{5F4CD1D6-3BEF-487A-82B1-F0AD1428850E}" type="presParOf" srcId="{A26F9B4B-1547-4CAF-B6A3-31F361B0216B}" destId="{8CED6993-9BC6-49DC-9DA5-B0EF885DAE68}" srcOrd="6" destOrd="0" presId="urn:microsoft.com/office/officeart/2005/8/layout/matrix1"/>
    <dgm:cxn modelId="{C6E8ECC3-C57E-447A-A7B2-74CAACB5915E}" type="presParOf" srcId="{A26F9B4B-1547-4CAF-B6A3-31F361B0216B}" destId="{3C39F33D-4DF8-4638-808C-10AD54798722}" srcOrd="7" destOrd="0" presId="urn:microsoft.com/office/officeart/2005/8/layout/matrix1"/>
    <dgm:cxn modelId="{429D8357-F497-485E-B9C6-B3E8AC9C28BE}" type="presParOf" srcId="{03C65E84-BD73-458E-BCA5-348B4A54E755}" destId="{BB0C97F6-C4D2-446F-9B84-83C2DB9E6F6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507CA6-3A88-439D-AFD6-97C853C383FB}">
      <dsp:nvSpPr>
        <dsp:cNvPr id="0" name=""/>
        <dsp:cNvSpPr/>
      </dsp:nvSpPr>
      <dsp:spPr>
        <a:xfrm>
          <a:off x="523" y="881349"/>
          <a:ext cx="3323183" cy="36406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satMod val="115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i="1" kern="1200" dirty="0" smtClean="0"/>
            <a:t>Α’ Στάδιο: 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200" i="1" kern="1200" dirty="0" smtClean="0"/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i="1" kern="1200" dirty="0" smtClean="0"/>
            <a:t>Λειτουργία στα πλαίσια του ολοκληρωμένου σχεδίου Δημοτικών Πολιτικών Απασχόλησης «Ανάπτυξη για όλους»</a:t>
          </a:r>
          <a:endParaRPr lang="el-GR" sz="2000" kern="1200" dirty="0"/>
        </a:p>
      </dsp:txBody>
      <dsp:txXfrm>
        <a:off x="523" y="881349"/>
        <a:ext cx="3323183" cy="3640690"/>
      </dsp:txXfrm>
    </dsp:sp>
    <dsp:sp modelId="{903DF400-E1A4-49F2-BF07-084B5B4CE90F}">
      <dsp:nvSpPr>
        <dsp:cNvPr id="0" name=""/>
        <dsp:cNvSpPr/>
      </dsp:nvSpPr>
      <dsp:spPr>
        <a:xfrm>
          <a:off x="3600398" y="2304256"/>
          <a:ext cx="680772" cy="824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800" kern="1200" dirty="0"/>
        </a:p>
      </dsp:txBody>
      <dsp:txXfrm>
        <a:off x="3600398" y="2304256"/>
        <a:ext cx="680772" cy="824149"/>
      </dsp:txXfrm>
    </dsp:sp>
    <dsp:sp modelId="{175E7C13-2FF5-4AEA-B1CF-875214A7EE87}">
      <dsp:nvSpPr>
        <dsp:cNvPr id="0" name=""/>
        <dsp:cNvSpPr/>
      </dsp:nvSpPr>
      <dsp:spPr>
        <a:xfrm>
          <a:off x="4608183" y="881349"/>
          <a:ext cx="3572986" cy="36406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satMod val="115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i="1" kern="1200" dirty="0" smtClean="0"/>
            <a:t>Β’ Στάδιο: 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200" i="1" kern="1200" dirty="0" smtClean="0"/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i="1" kern="1200" dirty="0" smtClean="0"/>
            <a:t>Διεύρυνση της δραστηριότητας  για να συνδεθεί με όλες τις αντίστοιχες δραστηριότητες του Δήμου για την τοπική ανάπτυξη</a:t>
          </a:r>
          <a:endParaRPr lang="el-GR" sz="2000" kern="1200" dirty="0"/>
        </a:p>
      </dsp:txBody>
      <dsp:txXfrm>
        <a:off x="4608183" y="881349"/>
        <a:ext cx="3572986" cy="36406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0D6DA1-498E-47BC-BF4C-E275DF32AD6E}">
      <dsp:nvSpPr>
        <dsp:cNvPr id="0" name=""/>
        <dsp:cNvSpPr/>
      </dsp:nvSpPr>
      <dsp:spPr>
        <a:xfrm>
          <a:off x="1772223" y="0"/>
          <a:ext cx="4685152" cy="4685152"/>
        </a:xfrm>
        <a:prstGeom prst="diamond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extrusionH="127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E7359982-F5B3-40CF-97AC-7ABD504E84EA}">
      <dsp:nvSpPr>
        <dsp:cNvPr id="0" name=""/>
        <dsp:cNvSpPr/>
      </dsp:nvSpPr>
      <dsp:spPr>
        <a:xfrm>
          <a:off x="2217313" y="445089"/>
          <a:ext cx="1827209" cy="18272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Άνεργοι</a:t>
          </a:r>
          <a:endParaRPr lang="el-GR" sz="2000" kern="1200" dirty="0"/>
        </a:p>
      </dsp:txBody>
      <dsp:txXfrm>
        <a:off x="2217313" y="445089"/>
        <a:ext cx="1827209" cy="1827209"/>
      </dsp:txXfrm>
    </dsp:sp>
    <dsp:sp modelId="{BFC75348-F3B6-4D48-8DAB-749BE15EC109}">
      <dsp:nvSpPr>
        <dsp:cNvPr id="0" name=""/>
        <dsp:cNvSpPr/>
      </dsp:nvSpPr>
      <dsp:spPr>
        <a:xfrm>
          <a:off x="4185077" y="445089"/>
          <a:ext cx="1827209" cy="18272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Επιχειρήσεις</a:t>
          </a:r>
          <a:endParaRPr lang="el-GR" sz="2000" kern="1200" dirty="0"/>
        </a:p>
      </dsp:txBody>
      <dsp:txXfrm>
        <a:off x="4185077" y="445089"/>
        <a:ext cx="1827209" cy="1827209"/>
      </dsp:txXfrm>
    </dsp:sp>
    <dsp:sp modelId="{971D7EAF-36B6-467A-9B05-19A5B302E795}">
      <dsp:nvSpPr>
        <dsp:cNvPr id="0" name=""/>
        <dsp:cNvSpPr/>
      </dsp:nvSpPr>
      <dsp:spPr>
        <a:xfrm>
          <a:off x="2217313" y="2412853"/>
          <a:ext cx="1827209" cy="18272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Φορείς </a:t>
          </a:r>
          <a:endParaRPr lang="el-GR" sz="2000" kern="1200" dirty="0"/>
        </a:p>
      </dsp:txBody>
      <dsp:txXfrm>
        <a:off x="2217313" y="2412853"/>
        <a:ext cx="1827209" cy="1827209"/>
      </dsp:txXfrm>
    </dsp:sp>
    <dsp:sp modelId="{C83844EB-8975-4775-8310-13C7111D4A90}">
      <dsp:nvSpPr>
        <dsp:cNvPr id="0" name=""/>
        <dsp:cNvSpPr/>
      </dsp:nvSpPr>
      <dsp:spPr>
        <a:xfrm>
          <a:off x="4176471" y="2448264"/>
          <a:ext cx="1827209" cy="18272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Ευρύ Κοινό</a:t>
          </a:r>
          <a:endParaRPr lang="el-GR" sz="2000" kern="1200" dirty="0"/>
        </a:p>
      </dsp:txBody>
      <dsp:txXfrm>
        <a:off x="4176471" y="2448264"/>
        <a:ext cx="1827209" cy="182720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D861D7-8EAC-4A9A-A3B3-4E45478F59D6}">
      <dsp:nvSpPr>
        <dsp:cNvPr id="0" name=""/>
        <dsp:cNvSpPr/>
      </dsp:nvSpPr>
      <dsp:spPr>
        <a:xfrm rot="16200000">
          <a:off x="797260" y="-797260"/>
          <a:ext cx="2520280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Δομή τεκμηρίωσης των πολιτικών απασχόλησης που αναλαμβάνονται από τον Δήμο Ασπροπύργου και Εργαλείο προώθησης των ανέργων στην αγορά εργασίας</a:t>
          </a:r>
          <a:endParaRPr lang="el-GR" sz="1900" kern="1200" dirty="0"/>
        </a:p>
      </dsp:txBody>
      <dsp:txXfrm rot="16200000">
        <a:off x="1112294" y="-1112294"/>
        <a:ext cx="1890210" cy="4114800"/>
      </dsp:txXfrm>
    </dsp:sp>
    <dsp:sp modelId="{D2C4035E-19FD-46FC-A968-244789461A72}">
      <dsp:nvSpPr>
        <dsp:cNvPr id="0" name=""/>
        <dsp:cNvSpPr/>
      </dsp:nvSpPr>
      <dsp:spPr>
        <a:xfrm>
          <a:off x="4114800" y="0"/>
          <a:ext cx="4114800" cy="25202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Δομή σύνδεσης των αναγκών της τοπικής αγοράς σε ανθρώπινο δυναμικό και της προσφοράς εργασίας σε τοπικό επίπεδο</a:t>
          </a:r>
          <a:endParaRPr lang="el-GR" sz="1900" kern="1200" dirty="0"/>
        </a:p>
      </dsp:txBody>
      <dsp:txXfrm>
        <a:off x="4114800" y="0"/>
        <a:ext cx="4114800" cy="1890210"/>
      </dsp:txXfrm>
    </dsp:sp>
    <dsp:sp modelId="{92CF5F8A-7C1C-4497-8789-AF2434344A19}">
      <dsp:nvSpPr>
        <dsp:cNvPr id="0" name=""/>
        <dsp:cNvSpPr/>
      </dsp:nvSpPr>
      <dsp:spPr>
        <a:xfrm rot="10800000">
          <a:off x="0" y="2520280"/>
          <a:ext cx="4114800" cy="25202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Δομή σύνδεσης και διάχυσης των δράσεων και πολιτικών απασχόλησης που αναλαμβάνονται τοπικά</a:t>
          </a:r>
          <a:endParaRPr lang="el-GR" sz="1900" kern="1200" dirty="0"/>
        </a:p>
      </dsp:txBody>
      <dsp:txXfrm rot="10800000">
        <a:off x="0" y="3150349"/>
        <a:ext cx="4114800" cy="1890210"/>
      </dsp:txXfrm>
    </dsp:sp>
    <dsp:sp modelId="{8CED6993-9BC6-49DC-9DA5-B0EF885DAE68}">
      <dsp:nvSpPr>
        <dsp:cNvPr id="0" name=""/>
        <dsp:cNvSpPr/>
      </dsp:nvSpPr>
      <dsp:spPr>
        <a:xfrm rot="5400000">
          <a:off x="4912060" y="1723020"/>
          <a:ext cx="2520280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Δομή ενημέρωσης και ευαισθητοποίησης του πληθυσμού σε θέματα απασχόλησης και σε δράσεις που αναλαμβάνονται τοπικά για την μείωση της ανεργίας</a:t>
          </a:r>
          <a:endParaRPr lang="el-GR" sz="1900" kern="1200" dirty="0"/>
        </a:p>
      </dsp:txBody>
      <dsp:txXfrm rot="5400000">
        <a:off x="5227095" y="2038054"/>
        <a:ext cx="1890210" cy="4114800"/>
      </dsp:txXfrm>
    </dsp:sp>
    <dsp:sp modelId="{BB0C97F6-C4D2-446F-9B84-83C2DB9E6F67}">
      <dsp:nvSpPr>
        <dsp:cNvPr id="0" name=""/>
        <dsp:cNvSpPr/>
      </dsp:nvSpPr>
      <dsp:spPr>
        <a:xfrm>
          <a:off x="1820889" y="1890209"/>
          <a:ext cx="4587820" cy="126014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i="1" kern="1200" dirty="0" smtClean="0"/>
            <a:t>«Γραφείο Πληροφόρησης και Προώθησης της Απασχόλησης»</a:t>
          </a:r>
          <a:endParaRPr lang="el-GR" sz="1900" b="1" i="1" kern="1200" dirty="0"/>
        </a:p>
      </dsp:txBody>
      <dsp:txXfrm>
        <a:off x="1820889" y="1890209"/>
        <a:ext cx="4587820" cy="1260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E91F9-3412-4D74-B977-77B2D5D7E14A}" type="datetimeFigureOut">
              <a:rPr lang="el-GR" smtClean="0"/>
              <a:pPr/>
              <a:t>13/1/2020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DE0DC-C3CD-40D1-AEA1-5F0A4D961C8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DCDEF-58EB-4D94-919A-85AAE04F146B}" type="datetimeFigureOut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95DA0-1212-44B8-AE75-7A016B419DF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95DA0-1212-44B8-AE75-7A016B419DF3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C2D1DE5-2F25-466C-B3E3-3A31EBCE5AE9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9BFB-EAA8-4C91-A84C-9223C780C185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183B-C47B-40F6-9EFE-90DAE6944F2F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9A35-73B5-478F-B78C-F17893907705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E9B6-E1B4-42A0-BE83-71D2671D8903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8D44-8559-432E-9DAB-854BB7F02591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92B70E-3F1D-4D38-933D-17521D5226F4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B382F65-6DD7-46C2-8A79-C5A97AF5F24E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ADB8-7F42-479F-B22D-D2E64C68A901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BEB2-8F05-4C8F-B9AF-8A7385FC09AA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7DCF-041F-4396-AC15-763DF8500435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8D6AF6-2FD7-4607-BAC4-D8F7DC83909C}" type="datetime1">
              <a:rPr lang="el-GR" smtClean="0"/>
              <a:pPr/>
              <a:t>13/1/2020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99FC34-77B1-4EC8-A30E-3383652FA18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«ΓΡΑΦΕΙΟ ΠΛΗΡΟΦΟΡΗΣΗΣ ΚΑΙ ΠΡΟΩΘΗΣΗΣ ΤΗΣ ΑΠΑΣΧΟΛΗΣΗΣ»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003232" cy="2265366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1</a:t>
            </a:fld>
            <a:endParaRPr lang="el-GR" dirty="0"/>
          </a:p>
        </p:txBody>
      </p:sp>
      <p:pic>
        <p:nvPicPr>
          <p:cNvPr id="1026" name="Εικόνα 2" descr="Περιγραφή: logotypa-04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013176"/>
            <a:ext cx="27717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l-GR" sz="3600" dirty="0" smtClean="0"/>
              <a:t>Άνεργοι – </a:t>
            </a:r>
            <a:br>
              <a:rPr lang="el-GR" sz="3600" dirty="0" smtClean="0"/>
            </a:br>
            <a:r>
              <a:rPr lang="el-GR" sz="3600" dirty="0" smtClean="0"/>
              <a:t>Δράσεις «Γραφείου Πληροφόρησης και Προώθησης της Απασχόλησης»(«Γ.Π.Π.Α.»)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2276872"/>
            <a:ext cx="8424936" cy="3915816"/>
          </a:xfrm>
        </p:spPr>
        <p:txBody>
          <a:bodyPr anchor="ctr">
            <a:noAutofit/>
          </a:bodyPr>
          <a:lstStyle/>
          <a:p>
            <a:r>
              <a:rPr lang="el-GR" sz="2200" i="1" dirty="0" smtClean="0"/>
              <a:t>Ενίσχυση της Επιχειρηματικότητας των νέων με Κυψέλες Επιχειρηματικότητας και Δομές επιχειρηματικής ευκαιρίας</a:t>
            </a:r>
          </a:p>
          <a:p>
            <a:r>
              <a:rPr lang="el-GR" sz="2200" i="1" dirty="0" smtClean="0"/>
              <a:t>Ίδρυση Γραφείου Υποστήριξης της Νεανικής Επιχειρηματικότητας</a:t>
            </a:r>
          </a:p>
          <a:p>
            <a:pPr lvl="1"/>
            <a:r>
              <a:rPr lang="el-GR" sz="2000" i="1" dirty="0" smtClean="0"/>
              <a:t>Σεμινάρια επιχειρηματικότητας, με την εμπειρία ΑΕΙ και ΑΤΕΙ, Ερευνητικών Κέντρων, Επιμελητηρίων, με στόχο την προώθηση της καινοτομίας-επιχειρηματικότητας, σε συνεργασία με τις υπάρχουσες δομές του Δήμου και των άλλων τοπικών φορέων</a:t>
            </a:r>
          </a:p>
          <a:p>
            <a:pPr lvl="1"/>
            <a:r>
              <a:rPr lang="el-GR" sz="2000" i="1" dirty="0" smtClean="0"/>
              <a:t>Σεμινάρια για τη χρήση τεχνολογιών πληροφορικής για την ανάπτυξη και λειτουργία </a:t>
            </a:r>
            <a:r>
              <a:rPr lang="en-US" sz="2000" i="1" dirty="0" smtClean="0"/>
              <a:t>e-shops </a:t>
            </a:r>
            <a:r>
              <a:rPr lang="el-GR" sz="2000" i="1" dirty="0" smtClean="0"/>
              <a:t>σε συνεργασία με το «Κ.Δ.Β.Μ. 2 Ε.ΚΕ.Π.Ε.Ε.»</a:t>
            </a:r>
          </a:p>
          <a:p>
            <a:pPr>
              <a:buNone/>
            </a:pPr>
            <a:endParaRPr lang="el-GR" sz="2200" dirty="0" smtClean="0"/>
          </a:p>
          <a:p>
            <a:pPr>
              <a:buNone/>
            </a:pPr>
            <a:endParaRPr lang="el-GR" sz="2200" i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10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2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200"/>
                            </p:stCondLst>
                            <p:childTnLst>
                              <p:par>
                                <p:cTn id="2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200"/>
                            </p:stCondLst>
                            <p:childTnLst>
                              <p:par>
                                <p:cTn id="2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txBody>
          <a:bodyPr/>
          <a:lstStyle/>
          <a:p>
            <a:r>
              <a:rPr lang="el-GR" dirty="0" smtClean="0"/>
              <a:t>Φορείς - Δράσεις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901150"/>
            <a:ext cx="8229600" cy="3631763"/>
          </a:xfrm>
        </p:spPr>
        <p:txBody>
          <a:bodyPr anchor="ctr">
            <a:normAutofit/>
          </a:bodyPr>
          <a:lstStyle/>
          <a:p>
            <a:r>
              <a:rPr lang="el-GR" sz="2000" i="1" dirty="0" smtClean="0"/>
              <a:t>Συστηματική ενημέρωση  για τη δραστηριότητα του «Γραφείου Πληροφόρησης και Προώθησης της Απασχόλησης»</a:t>
            </a:r>
          </a:p>
          <a:p>
            <a:r>
              <a:rPr lang="el-GR" sz="2000" i="1" dirty="0" smtClean="0"/>
              <a:t>Ευαισθητοποίηση σε θέματα αποκλεισμού από την αγορά εργασίας και αύξησης της απασχόλησης</a:t>
            </a:r>
          </a:p>
          <a:p>
            <a:r>
              <a:rPr lang="el-GR" sz="2000" i="1" dirty="0" smtClean="0"/>
              <a:t>Συνεργασία για τη σύνδεση της δράσης του «Γραφείου» με την τοπική δραστηριότητα</a:t>
            </a:r>
          </a:p>
          <a:p>
            <a:r>
              <a:rPr lang="el-GR" sz="2000" i="1" dirty="0" smtClean="0"/>
              <a:t>Περιοδικές συναντήσεις ενημέρωσης για τις ανάγκες εργασίας τοπικά και προώθηση πρωτοβουλιών για την κάλυψη των αναγκών</a:t>
            </a:r>
          </a:p>
          <a:p>
            <a:r>
              <a:rPr lang="el-GR" sz="2000" i="1" dirty="0" smtClean="0"/>
              <a:t>Θεσμός ηθικής επιβράβευσης των ατόμων/ φορέων - Κίνητρο για τη συμβολή στην πραγματοποίηση του τοπικού σχεδίου ανάπτυξης και απασχόλησης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11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txBody>
          <a:bodyPr/>
          <a:lstStyle/>
          <a:p>
            <a:r>
              <a:rPr lang="el-GR" dirty="0" smtClean="0"/>
              <a:t>Επιχειρήσεις - Δράσεις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Autofit/>
          </a:bodyPr>
          <a:lstStyle/>
          <a:p>
            <a:r>
              <a:rPr lang="el-GR" sz="2000" i="1" dirty="0" smtClean="0"/>
              <a:t>Συστηματική καταγραφή και παρακολούθηση των αναγκών της τοπικής οικονομίας σε θέσεις εργασίας</a:t>
            </a:r>
          </a:p>
          <a:p>
            <a:r>
              <a:rPr lang="el-GR" sz="2000" i="1" dirty="0" smtClean="0"/>
              <a:t>Ποσοτική και ποιοτική καταγραφή των αναγκών σε ανθρώπινο δυναμικό στο Δήμο Ασπροπύργου σε συνεργασία με ανάλογους φορείς</a:t>
            </a:r>
          </a:p>
          <a:p>
            <a:r>
              <a:rPr lang="el-GR" sz="2000" i="1" dirty="0" smtClean="0"/>
              <a:t>Τράπεζα Πληροφοριών με στοιχεία ωφελούμενων επιχειρήσεων από τοπικές πολιτικές απασχόλησης</a:t>
            </a:r>
          </a:p>
          <a:p>
            <a:r>
              <a:rPr lang="el-GR" sz="2000" i="1" dirty="0" smtClean="0"/>
              <a:t>Συλλογή στοιχείων για εμπλουτισμό της βάσης δεδομένων</a:t>
            </a:r>
          </a:p>
          <a:p>
            <a:r>
              <a:rPr lang="el-GR" sz="2000" i="1" dirty="0" smtClean="0"/>
              <a:t>Ευαισθητοποίηση των επιχειρήσεων για τις δράσεις του «Γραφείου Πληροφόρησης και Προώθησης της Απασχόλησης»</a:t>
            </a:r>
          </a:p>
          <a:p>
            <a:r>
              <a:rPr lang="el-GR" sz="2000" i="1" dirty="0" smtClean="0"/>
              <a:t>Προώθηση των ανέργων σε ενδεχόμενες θέσεις εργασίας</a:t>
            </a:r>
          </a:p>
          <a:p>
            <a:r>
              <a:rPr lang="el-GR" sz="2000" i="1" dirty="0" smtClean="0"/>
              <a:t>Παροχή κινήτρων στις επιχειρήσεις για συμμετοχή στις δράσεις</a:t>
            </a:r>
          </a:p>
          <a:p>
            <a:r>
              <a:rPr lang="el-GR" sz="2000" i="1" dirty="0" smtClean="0"/>
              <a:t>Υποστήριξη των επιχειρήσεων που συμμετέχουν στις δράσεις του Γραφείου</a:t>
            </a:r>
          </a:p>
          <a:p>
            <a:pPr>
              <a:buNone/>
            </a:pPr>
            <a:endParaRPr lang="el-GR" sz="2000" i="1" dirty="0" smtClean="0"/>
          </a:p>
          <a:p>
            <a:endParaRPr lang="el-GR" sz="2000" dirty="0" smtClean="0"/>
          </a:p>
          <a:p>
            <a:pPr>
              <a:buNone/>
            </a:pPr>
            <a:endParaRPr lang="el-GR" sz="2000" i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12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txBody>
          <a:bodyPr/>
          <a:lstStyle/>
          <a:p>
            <a:r>
              <a:rPr lang="el-GR" dirty="0" smtClean="0"/>
              <a:t>Ευρύ Κοινό - Δράσεις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 anchor="ctr">
            <a:normAutofit/>
          </a:bodyPr>
          <a:lstStyle/>
          <a:p>
            <a:r>
              <a:rPr lang="el-GR" sz="2000" i="1" dirty="0" smtClean="0"/>
              <a:t>Συστηματική ενημέρωση  της τοπικής κοινωνίας για τη δραστηριότητα του «Γραφείου Πληροφόρησης και Προώθησης της Απασχόλησης»</a:t>
            </a:r>
          </a:p>
          <a:p>
            <a:r>
              <a:rPr lang="el-GR" sz="2000" i="1" dirty="0" smtClean="0"/>
              <a:t>Ευαισθητοποίηση σε θέματα αποκλεισμού από την αγορά εργασίας και αύξησης της απασχόλησης</a:t>
            </a:r>
          </a:p>
          <a:p>
            <a:r>
              <a:rPr lang="el-GR" sz="2000" i="1" dirty="0" smtClean="0"/>
              <a:t>Περιοδικές εκδόσεις για τα αποτελέσματα των τοπικών δράσεων για την απασχόληση για τρέχουσα κατάσταση της ανεργίας στον Ασπρόπυργο</a:t>
            </a:r>
          </a:p>
          <a:p>
            <a:r>
              <a:rPr lang="el-GR" sz="2000" i="1" dirty="0" smtClean="0"/>
              <a:t>Διανομή τοπικά εκδόσεων για τη δράση του Γραφείου</a:t>
            </a:r>
          </a:p>
          <a:p>
            <a:r>
              <a:rPr lang="el-GR" sz="2000" i="1" dirty="0" smtClean="0"/>
              <a:t>Διοργάνωση ενημερωτικών εκδηλώσεων ευαισθητοποίησης σε θέματα που αφορούν τη δραστηριότητα του Γραφείου</a:t>
            </a:r>
          </a:p>
          <a:p>
            <a:r>
              <a:rPr lang="el-GR" sz="2000" i="1" dirty="0" smtClean="0"/>
              <a:t>Προβολή των δραστηριοτήτων του Γραφείου μέσω της Ιστοσελίδας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13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14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46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7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2" dur="1500" fill="hold">
                                          <p:stCondLst>
                                            <p:cond delay="3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56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7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6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2" dur="1500" fill="hold">
                                          <p:stCondLst>
                                            <p:cond delay="3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6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7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7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72" dur="1500" fill="hold">
                                          <p:stCondLst>
                                            <p:cond delay="3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76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7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8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82" dur="1500" fill="hold">
                                          <p:stCondLst>
                                            <p:cond delay="3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86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7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9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9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92" dur="1500" fill="hold">
                                          <p:stCondLst>
                                            <p:cond delay="3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xit" presetSubtype="0" accel="10000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6" dur="2000"/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0C97F6-C4D2-446F-9B84-83C2DB9E6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9" presetClass="exit" presetSubtype="0" accel="10000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/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861D7-8EAC-4A9A-A3B3-4E45478F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9" presetClass="exit" presetSubtype="0" accel="10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/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4035E-19FD-46FC-A968-244789461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9" presetClass="exit" presetSubtype="0" accel="10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CF5F8A-7C1C-4497-8789-AF2434344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9" presetClass="exit" presetSubtype="0" accel="10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/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/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ED6993-9BC6-49DC-9DA5-B0EF885DA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One"/>
        </p:bldSub>
      </p:bldGraphic>
      <p:bldGraphic spid="6" grpId="1">
        <p:bldSub>
          <a:bldDgm bld="lvlOne"/>
        </p:bldSub>
      </p:bldGraphic>
      <p:bldGraphic spid="6" grpId="3">
        <p:bldSub>
          <a:bldDgm bld="lvlAtOnc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Ευχαριστούμε για τη συμμετοχή!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15</a:t>
            </a:fld>
            <a:endParaRPr lang="el-GR" dirty="0"/>
          </a:p>
        </p:txBody>
      </p:sp>
      <p:pic>
        <p:nvPicPr>
          <p:cNvPr id="2050" name="Εικόνα 2" descr="Περιγραφή: logotypa-04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941168"/>
            <a:ext cx="27717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4.27382E-6 L -0.0125 -0.356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Γραφείο Πληροφόρησης και Προώθησης της Απασχόλησης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u="sng" dirty="0" smtClean="0"/>
              <a:t>Σκοπός </a:t>
            </a:r>
          </a:p>
          <a:p>
            <a:pPr lvl="1"/>
            <a:r>
              <a:rPr lang="el-GR" dirty="0" smtClean="0"/>
              <a:t>Ενίσχυση των μηχανισμών πληροφόρησης για την προώθηση της απασχόλησης σε τοπικό επίπεδο</a:t>
            </a:r>
            <a:endParaRPr lang="en-US" dirty="0" smtClean="0"/>
          </a:p>
          <a:p>
            <a:pPr lvl="1"/>
            <a:r>
              <a:rPr lang="el-GR" dirty="0" smtClean="0"/>
              <a:t>Άρση του επαγγελματικού αποκλεισμού</a:t>
            </a:r>
          </a:p>
          <a:p>
            <a:pPr lvl="1"/>
            <a:r>
              <a:rPr lang="el-GR" dirty="0" smtClean="0"/>
              <a:t>Εξασφάλιση ίσων ευκαιριών πρόσβασης για όλους στην αγορά εργασίας</a:t>
            </a:r>
          </a:p>
          <a:p>
            <a:pPr lvl="1">
              <a:buNone/>
            </a:pPr>
            <a:endParaRPr lang="el-GR" dirty="0" smtClean="0"/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l-GR" sz="2800" u="sng" dirty="0" smtClean="0">
                <a:solidFill>
                  <a:schemeClr val="tx1"/>
                </a:solidFill>
              </a:rPr>
              <a:t>Απευθύνεται σε</a:t>
            </a:r>
            <a:r>
              <a:rPr lang="el-GR" sz="2800" dirty="0" smtClean="0">
                <a:solidFill>
                  <a:schemeClr val="tx1"/>
                </a:solidFill>
              </a:rPr>
              <a:t>: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Νέους άνεργους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Μετανάστες 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Μακροχρόνια άνεργους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Άτομα που εντάσσονται σε ειδικές κοινωνικές ομάδες, ηλικίας 16-66 ετών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txBody>
          <a:bodyPr/>
          <a:lstStyle/>
          <a:p>
            <a:r>
              <a:rPr lang="el-GR" dirty="0" smtClean="0"/>
              <a:t>Δράσεις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85152"/>
          </a:xfrm>
        </p:spPr>
        <p:txBody>
          <a:bodyPr>
            <a:noAutofit/>
          </a:bodyPr>
          <a:lstStyle/>
          <a:p>
            <a:r>
              <a:rPr lang="el-GR" sz="1600" b="1" dirty="0" smtClean="0"/>
              <a:t>Πληροφόρηση</a:t>
            </a:r>
            <a:r>
              <a:rPr lang="el-GR" sz="1600" dirty="0" smtClean="0"/>
              <a:t> των ανέργων για τις θέσεις απασχόλησης σε ιδιωτικό και δημόσιο τομέα</a:t>
            </a:r>
          </a:p>
          <a:p>
            <a:endParaRPr lang="el-GR" sz="1600" dirty="0" smtClean="0"/>
          </a:p>
          <a:p>
            <a:r>
              <a:rPr lang="el-GR" sz="1600" b="1" dirty="0" smtClean="0"/>
              <a:t>Ενημέρωση</a:t>
            </a:r>
            <a:r>
              <a:rPr lang="el-GR" sz="1600" dirty="0" smtClean="0"/>
              <a:t> για τις ευκαιρίες και τα προγράμματα εκπαίδευσης, κατάρτισης, επιμόρφωσης ανέργων στην περιοχή του Δήμου Ασπροπύργου</a:t>
            </a:r>
          </a:p>
          <a:p>
            <a:endParaRPr lang="el-GR" sz="1600" dirty="0" smtClean="0"/>
          </a:p>
          <a:p>
            <a:r>
              <a:rPr lang="el-GR" sz="1600" b="1" dirty="0" smtClean="0"/>
              <a:t>Παροχή συμβουλευτικών υπηρεσιών </a:t>
            </a:r>
            <a:r>
              <a:rPr lang="el-GR" sz="1600" dirty="0" smtClean="0"/>
              <a:t>για την ανάπτυξη/ ενίσχυση των επαγγελματικών και προσωπικών δεξιοτήτων ανέργων (πχ σύνταξη βιογραφικού, τεχνικές ανεύρεσης εργασίας, προετοιμασία για συνέντευξη, κ.α.)</a:t>
            </a:r>
          </a:p>
          <a:p>
            <a:endParaRPr lang="el-GR" sz="1600" dirty="0" smtClean="0"/>
          </a:p>
          <a:p>
            <a:r>
              <a:rPr lang="el-GR" sz="1600" dirty="0" smtClean="0"/>
              <a:t>Προώθηση της </a:t>
            </a:r>
            <a:r>
              <a:rPr lang="el-GR" sz="1600" b="1" dirty="0" smtClean="0"/>
              <a:t>συνεργασίας, δικτύωσης και διασύνδεσης</a:t>
            </a:r>
            <a:r>
              <a:rPr lang="el-GR" sz="1600" dirty="0" smtClean="0"/>
              <a:t> με άλλα ιδρύματα, οργανισμούς και πιστοποιημένους φορείς προώθησης της απασχόλησης σε τοπικό επίπεδο</a:t>
            </a:r>
          </a:p>
          <a:p>
            <a:endParaRPr lang="el-GR" sz="1600" dirty="0" smtClean="0"/>
          </a:p>
          <a:p>
            <a:r>
              <a:rPr lang="el-GR" sz="1600" dirty="0" smtClean="0"/>
              <a:t>Προώθηση της </a:t>
            </a:r>
            <a:r>
              <a:rPr lang="el-GR" sz="1600" b="1" dirty="0" smtClean="0"/>
              <a:t>πρακτικής άσκησης φοιτητών </a:t>
            </a:r>
            <a:r>
              <a:rPr lang="el-GR" sz="1600" dirty="0" smtClean="0"/>
              <a:t>στις υπηρεσίες του Δήμου Ασπροπύργου για την απόκτηση εργασιακής εμπειρίας κατά τη διάρκεια των σπουδών τους</a:t>
            </a:r>
          </a:p>
          <a:p>
            <a:endParaRPr lang="el-GR" sz="1600" dirty="0" smtClean="0"/>
          </a:p>
          <a:p>
            <a:r>
              <a:rPr lang="el-GR" sz="1600" dirty="0" smtClean="0"/>
              <a:t>Σχεδιασμό, οργάνωση και υποστήριξη </a:t>
            </a:r>
            <a:r>
              <a:rPr lang="el-GR" sz="1600" b="1" dirty="0" smtClean="0"/>
              <a:t>δράσεων και εκδηλώσεων </a:t>
            </a:r>
            <a:r>
              <a:rPr lang="el-GR" sz="1600" dirty="0" smtClean="0"/>
              <a:t>που συμβάλλουν στην προώθηση της απασχόλησης, της σταδιοδρομίας, της επιχειρηματικότητας και της καινοτομίας σε τοπικό επίπεδο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txBody>
          <a:bodyPr/>
          <a:lstStyle/>
          <a:p>
            <a:r>
              <a:rPr lang="el-GR" dirty="0" smtClean="0"/>
              <a:t>Σχέδιο «Ανάπτυξη για όλους»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l-GR" sz="2600" dirty="0" smtClean="0"/>
              <a:t>Σκοπός:</a:t>
            </a:r>
          </a:p>
          <a:p>
            <a:pPr>
              <a:buNone/>
            </a:pPr>
            <a:endParaRPr lang="el-GR" sz="2600" dirty="0" smtClean="0"/>
          </a:p>
          <a:p>
            <a:pPr>
              <a:buNone/>
            </a:pPr>
            <a:r>
              <a:rPr lang="el-GR" sz="2600" dirty="0" smtClean="0"/>
              <a:t>«</a:t>
            </a:r>
            <a:r>
              <a:rPr lang="el-GR" sz="2600" i="1" dirty="0" smtClean="0"/>
              <a:t>Η ενίσχυση της τοπικής ανάπτυξης και της κοινωνικής συνοχής στην περιοχή του Δήμου Ασπροπύργου </a:t>
            </a:r>
            <a:r>
              <a:rPr lang="el-GR" sz="2600" b="1" i="1" dirty="0" smtClean="0"/>
              <a:t>μέσω</a:t>
            </a:r>
            <a:r>
              <a:rPr lang="el-GR" sz="2600" i="1" dirty="0" smtClean="0"/>
              <a:t> της βελτίωσης και της αύξησης της απασχόλησης των ατόμων που πλήττονται περισσότερο από την ανεργία και εμφανίζουν σωρευτικά προβλήματα εργασιακής και κοινωνικής ένταξης»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txBody>
          <a:bodyPr/>
          <a:lstStyle/>
          <a:p>
            <a:r>
              <a:rPr lang="el-GR" dirty="0" smtClean="0"/>
              <a:t>Σχέδιο «Ανάπτυξη για όλους»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l-GR" sz="2600" dirty="0" smtClean="0"/>
              <a:t>Στόχος:</a:t>
            </a:r>
          </a:p>
          <a:p>
            <a:r>
              <a:rPr lang="el-GR" sz="2600" i="1" dirty="0" smtClean="0"/>
              <a:t>Η ανάπτυξη δικτύων με επιχειρήσεις</a:t>
            </a:r>
          </a:p>
          <a:p>
            <a:r>
              <a:rPr lang="el-GR" sz="2600" i="1" dirty="0" smtClean="0"/>
              <a:t>Η παροχή υποστηρικτικών υπηρεσιών στις νέες αλλά και μικρές επιχειρήσεις</a:t>
            </a:r>
          </a:p>
          <a:p>
            <a:r>
              <a:rPr lang="el-GR" sz="2600" i="1" dirty="0" smtClean="0"/>
              <a:t>Η δημιουργία όρων συνέχειας του προγράμματος</a:t>
            </a:r>
          </a:p>
          <a:p>
            <a:r>
              <a:rPr lang="el-GR" sz="2600" i="1" dirty="0" smtClean="0"/>
              <a:t>Η ανάπτυξη συστημάτων εσωτερικής και εξωτερικής αξιολόγησης του σχεδίου για τη δημιουργία οικονομίας κλίμακας με στόχο την επίτευξη οφέλους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txBody>
          <a:bodyPr/>
          <a:lstStyle/>
          <a:p>
            <a:r>
              <a:rPr lang="el-GR" dirty="0" smtClean="0"/>
              <a:t>Σχέδιο «Ανάπτυξη για όλους»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851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600" i="1" dirty="0" smtClean="0"/>
              <a:t>Αντικειμενικοί στόχοι:</a:t>
            </a:r>
          </a:p>
          <a:p>
            <a:r>
              <a:rPr lang="el-GR" sz="2400" dirty="0" smtClean="0"/>
              <a:t>Η αντιμετώπιση των ανισοτήτων πρόσβασης στην αγορά εργασίας </a:t>
            </a:r>
          </a:p>
          <a:p>
            <a:r>
              <a:rPr lang="el-GR" sz="2400" dirty="0" smtClean="0"/>
              <a:t>Η πρόσβαση στην απασχόληση μέσω της δημιουργίας  μόνιμων εξατομικευμένων τοπικών υπηρεσιών υποστήριξης σύζευξης προσφοράς και ζήτησης εργασίας</a:t>
            </a:r>
          </a:p>
          <a:p>
            <a:r>
              <a:rPr lang="el-GR" sz="2400" dirty="0" smtClean="0"/>
              <a:t>Η υποστήριξη της αυξανόμενης απασχόλησης των γυναικών</a:t>
            </a:r>
          </a:p>
          <a:p>
            <a:r>
              <a:rPr lang="el-GR" sz="2400" dirty="0" smtClean="0"/>
              <a:t>Η αύξηση της παραγωγικής ικανότητας, η ενεργοποίηση των μέχρι σήμερα οικονομικά αδρανών πληθυσμιακών ομάδων</a:t>
            </a:r>
          </a:p>
          <a:p>
            <a:r>
              <a:rPr lang="el-GR" sz="2400" dirty="0" smtClean="0"/>
              <a:t>Η εφαρμογή ενός καινοτόμου μοντέλου στήριξης της απασχόλησης από την Τοπική Αυτοδιοίκηση</a:t>
            </a:r>
          </a:p>
          <a:p>
            <a:pPr>
              <a:buNone/>
            </a:pPr>
            <a:endParaRPr lang="el-GR" sz="2600" dirty="0" smtClean="0"/>
          </a:p>
          <a:p>
            <a:pPr>
              <a:buNone/>
            </a:pPr>
            <a:endParaRPr lang="el-GR" sz="2600" i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«Γραφείο Πληροφόρησης και Προώθησης της Απασχόλησης»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4685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7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3000" fill="hold"/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3000" fill="hold"/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507CA6-3A88-439D-AFD6-97C853C383FB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3000" fill="hold"/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3000" fill="hold"/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3DF400-E1A4-49F2-BF07-084B5B4CE90F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33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3000" fill="hold"/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3000" fill="hold"/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5E7C13-2FF5-4AEA-B1CF-875214A7EE87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Graphic spid="4" grpI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92088"/>
          </a:xfrm>
        </p:spPr>
        <p:txBody>
          <a:bodyPr/>
          <a:lstStyle/>
          <a:p>
            <a:r>
              <a:rPr lang="el-GR" dirty="0" smtClean="0"/>
              <a:t>Ομάδες – Στόχος/ Ωφελούμενοι</a:t>
            </a:r>
            <a:endParaRPr lang="el-GR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685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8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D6DA1-498E-47BC-BF4C-E275DF32A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graphicEl>
                                              <a:dgm id="{510D6DA1-498E-47BC-BF4C-E275DF32A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graphicEl>
                                              <a:dgm id="{510D6DA1-498E-47BC-BF4C-E275DF32A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graphicEl>
                                              <a:dgm id="{510D6DA1-498E-47BC-BF4C-E275DF32A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graphicEl>
                                              <a:dgm id="{510D6DA1-498E-47BC-BF4C-E275DF32AD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359982-F5B3-40CF-97AC-7ABD504E8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graphicEl>
                                              <a:dgm id="{E7359982-F5B3-40CF-97AC-7ABD504E8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graphicEl>
                                              <a:dgm id="{E7359982-F5B3-40CF-97AC-7ABD504E8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graphicEl>
                                              <a:dgm id="{E7359982-F5B3-40CF-97AC-7ABD504E8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graphicEl>
                                              <a:dgm id="{E7359982-F5B3-40CF-97AC-7ABD504E84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C75348-F3B6-4D48-8DAB-749BE15EC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graphicEl>
                                              <a:dgm id="{BFC75348-F3B6-4D48-8DAB-749BE15EC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graphicEl>
                                              <a:dgm id="{BFC75348-F3B6-4D48-8DAB-749BE15EC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graphicEl>
                                              <a:dgm id="{BFC75348-F3B6-4D48-8DAB-749BE15EC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graphicEl>
                                              <a:dgm id="{BFC75348-F3B6-4D48-8DAB-749BE15EC1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1D7EAF-36B6-467A-9B05-19A5B302E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graphicEl>
                                              <a:dgm id="{971D7EAF-36B6-467A-9B05-19A5B302E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graphicEl>
                                              <a:dgm id="{971D7EAF-36B6-467A-9B05-19A5B302E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graphicEl>
                                              <a:dgm id="{971D7EAF-36B6-467A-9B05-19A5B302E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graphicEl>
                                              <a:dgm id="{971D7EAF-36B6-467A-9B05-19A5B302E7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3844EB-8975-4775-8310-13C7111D4A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graphicEl>
                                              <a:dgm id="{C83844EB-8975-4775-8310-13C7111D4A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graphicEl>
                                              <a:dgm id="{C83844EB-8975-4775-8310-13C7111D4A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graphicEl>
                                              <a:dgm id="{C83844EB-8975-4775-8310-13C7111D4A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graphicEl>
                                              <a:dgm id="{C83844EB-8975-4775-8310-13C7111D4A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xit" presetSubtype="0" fill="remove" grpId="1" nodeType="click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510D6DA1-498E-47BC-BF4C-E275DF32A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510D6DA1-498E-47BC-BF4C-E275DF32A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graphicEl>
                                              <a:dgm id="{510D6DA1-498E-47BC-BF4C-E275DF32AD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D6DA1-498E-47BC-BF4C-E275DF32A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xit" presetSubtype="0" fill="remove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E7359982-F5B3-40CF-97AC-7ABD504E8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">
                                            <p:graphicEl>
                                              <a:dgm id="{E7359982-F5B3-40CF-97AC-7ABD504E8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graphicEl>
                                              <a:dgm id="{E7359982-F5B3-40CF-97AC-7ABD504E84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359982-F5B3-40CF-97AC-7ABD504E8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5" presetClass="exit" presetSubtype="0" fill="remove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">
                                            <p:graphicEl>
                                              <a:dgm id="{BFC75348-F3B6-4D48-8DAB-749BE15EC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">
                                            <p:graphicEl>
                                              <a:dgm id="{BFC75348-F3B6-4D48-8DAB-749BE15EC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graphicEl>
                                              <a:dgm id="{BFC75348-F3B6-4D48-8DAB-749BE15EC1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C75348-F3B6-4D48-8DAB-749BE15EC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5" presetClass="exit" presetSubtype="0" fill="remove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6">
                                            <p:graphicEl>
                                              <a:dgm id="{971D7EAF-36B6-467A-9B05-19A5B302E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6">
                                            <p:graphicEl>
                                              <a:dgm id="{971D7EAF-36B6-467A-9B05-19A5B302E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6">
                                            <p:graphicEl>
                                              <a:dgm id="{971D7EAF-36B6-467A-9B05-19A5B302E7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1D7EAF-36B6-467A-9B05-19A5B302E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5" presetClass="exit" presetSubtype="0" fill="remove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6">
                                            <p:graphicEl>
                                              <a:dgm id="{C83844EB-8975-4775-8310-13C7111D4A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6">
                                            <p:graphicEl>
                                              <a:dgm id="{C83844EB-8975-4775-8310-13C7111D4A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6">
                                            <p:graphicEl>
                                              <a:dgm id="{C83844EB-8975-4775-8310-13C7111D4A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3844EB-8975-4775-8310-13C7111D4A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  <p:bldGraphic spid="6" grpId="1">
        <p:bldSub>
          <a:bldDgm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txBody>
          <a:bodyPr/>
          <a:lstStyle/>
          <a:p>
            <a:r>
              <a:rPr lang="el-GR" dirty="0" smtClean="0"/>
              <a:t>Άνεργοι - Δράσεις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Autofit/>
          </a:bodyPr>
          <a:lstStyle/>
          <a:p>
            <a:r>
              <a:rPr lang="el-GR" sz="2200" i="1" dirty="0" smtClean="0"/>
              <a:t>Συστηματική καταγραφή και παρακολούθηση των ανέργων της περιοχής και προώθηση σε δράσεις και ενέργειες που θα έχουν στόχο την ένταξή τους στην αγορά εργασίας</a:t>
            </a:r>
          </a:p>
          <a:p>
            <a:r>
              <a:rPr lang="el-GR" sz="2200" i="1" dirty="0" smtClean="0"/>
              <a:t>Ποσοτική και ποιοτική καταγραφή της ανεργίας στο Δήμο Ασπροπύργου σε συνεργασία με ανάλογους φορείς</a:t>
            </a:r>
          </a:p>
          <a:p>
            <a:r>
              <a:rPr lang="el-GR" sz="2200" i="1" dirty="0" smtClean="0"/>
              <a:t>Τράπεζα Πληροφοριών με στοιχεία ωφελούμενων ανέργων από τοπικές πολιτικές απασχόλησης</a:t>
            </a:r>
          </a:p>
          <a:p>
            <a:r>
              <a:rPr lang="el-GR" sz="2200" i="1" dirty="0" smtClean="0"/>
              <a:t>Συλλογή στοιχείων για εμπλουτισμό της βάσης δεδομένων</a:t>
            </a:r>
          </a:p>
          <a:p>
            <a:r>
              <a:rPr lang="el-GR" sz="2200" i="1" dirty="0" smtClean="0"/>
              <a:t>Συνεδρίες και εκδηλώσεις για την ευαισθητοποίηση των ανέργων</a:t>
            </a:r>
          </a:p>
          <a:p>
            <a:r>
              <a:rPr lang="el-GR" sz="2200" i="1" dirty="0" smtClean="0"/>
              <a:t>Σχεδιασμός και προγραμματισμός απαιτούμενων δράσεων για την προώθηση της απασχόλησης</a:t>
            </a:r>
          </a:p>
          <a:p>
            <a:r>
              <a:rPr lang="el-GR" sz="2200" i="1" dirty="0" smtClean="0"/>
              <a:t>Διαμεσολάβηση σε συνεργαζόμενες επιχειρήσεις για την εξασφάλιση μερικής ή πλήρους απασχόλησης</a:t>
            </a:r>
          </a:p>
          <a:p>
            <a:endParaRPr lang="el-GR" sz="2200" i="1" dirty="0" smtClean="0"/>
          </a:p>
          <a:p>
            <a:endParaRPr lang="el-GR" sz="2200" i="1" dirty="0" smtClean="0"/>
          </a:p>
          <a:p>
            <a:endParaRPr lang="el-GR" sz="2200" dirty="0" smtClean="0"/>
          </a:p>
          <a:p>
            <a:pPr>
              <a:buNone/>
            </a:pPr>
            <a:endParaRPr lang="el-GR" sz="2200" i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FC34-77B1-4EC8-A30E-3383652FA185}" type="slidenum">
              <a:rPr lang="el-GR" smtClean="0"/>
              <a:pPr/>
              <a:t>9</a:t>
            </a:fld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1185</TotalTime>
  <Words>907</Words>
  <Application>Microsoft Office PowerPoint</Application>
  <PresentationFormat>Προβολή στην οθόνη (4:3)</PresentationFormat>
  <Paragraphs>114</Paragraphs>
  <Slides>15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Αστικό</vt:lpstr>
      <vt:lpstr> «ΓΡΑΦΕΙΟ ΠΛΗΡΟΦΟΡΗΣΗΣ ΚΑΙ ΠΡΟΩΘΗΣΗΣ ΤΗΣ ΑΠΑΣΧΟΛΗΣΗΣ»</vt:lpstr>
      <vt:lpstr>Γραφείο Πληροφόρησης και Προώθησης της Απασχόλησης</vt:lpstr>
      <vt:lpstr>Δράσεις</vt:lpstr>
      <vt:lpstr>Σχέδιο «Ανάπτυξη για όλους»</vt:lpstr>
      <vt:lpstr>Σχέδιο «Ανάπτυξη για όλους»</vt:lpstr>
      <vt:lpstr>Σχέδιο «Ανάπτυξη για όλους»</vt:lpstr>
      <vt:lpstr>«Γραφείο Πληροφόρησης και Προώθησης της Απασχόλησης»</vt:lpstr>
      <vt:lpstr>Ομάδες – Στόχος/ Ωφελούμενοι</vt:lpstr>
      <vt:lpstr>Άνεργοι - Δράσεις</vt:lpstr>
      <vt:lpstr>Άνεργοι –  Δράσεις «Γραφείου Πληροφόρησης και Προώθησης της Απασχόλησης»(«Γ.Π.Π.Α.») </vt:lpstr>
      <vt:lpstr>Φορείς - Δράσεις</vt:lpstr>
      <vt:lpstr>Επιχειρήσεις - Δράσεις</vt:lpstr>
      <vt:lpstr>Ευρύ Κοινό - Δράσεις</vt:lpstr>
      <vt:lpstr>Διαφάνεια 14</vt:lpstr>
      <vt:lpstr>Ευχαριστούμε για τη συμμετοχή!</vt:lpstr>
    </vt:vector>
  </TitlesOfParts>
  <Manager>ΒΛΑΧΑΒΑ ΧΑΡΙΣ</Manager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ΠΡΟΓΡΑΜΜΑΤΙΚΗ ΣΥΜΒΑΣΗ  ΜΕ ΣΚΟΠΟ ΤΗ ΔΗΜΙΟΥΡΓΙΑ  «ΓΡΑΦΕΙΟΥ ΠΛΗΡΟΦΟΡΗΣΗΣ ΚΑΙ ΠΡΟΩΘΗΣΗΣ ΤΗΣ ΑΠΑΣΧΟΛΗΣΗΣ»</dc:title>
  <dc:creator>ΒΛΑΧΑΒΑ ΧΑΡΙΣ</dc:creator>
  <cp:lastModifiedBy>katartisi5</cp:lastModifiedBy>
  <cp:revision>95</cp:revision>
  <dcterms:created xsi:type="dcterms:W3CDTF">2015-12-14T08:48:47Z</dcterms:created>
  <dcterms:modified xsi:type="dcterms:W3CDTF">2020-01-13T13:52:00Z</dcterms:modified>
</cp:coreProperties>
</file>